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0" r:id="rId6"/>
    <p:sldId id="271" r:id="rId7"/>
    <p:sldId id="262" r:id="rId8"/>
    <p:sldId id="272" r:id="rId9"/>
    <p:sldId id="273" r:id="rId10"/>
    <p:sldId id="261" r:id="rId11"/>
    <p:sldId id="266" r:id="rId12"/>
    <p:sldId id="274" r:id="rId13"/>
    <p:sldId id="267" r:id="rId14"/>
    <p:sldId id="275" r:id="rId15"/>
    <p:sldId id="264" r:id="rId16"/>
    <p:sldId id="268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E4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9959C-2B00-432E-8E10-008508415068}" type="doc">
      <dgm:prSet loTypeId="urn:microsoft.com/office/officeart/2011/layout/HexagonRadial#1" loCatId="cycle" qsTypeId="urn:microsoft.com/office/officeart/2009/2/quickstyle/3d8" qsCatId="3D" csTypeId="urn:microsoft.com/office/officeart/2005/8/colors/colorful4" csCatId="colorful" phldr="1"/>
      <dgm:spPr/>
      <dgm:t>
        <a:bodyPr/>
        <a:lstStyle/>
        <a:p>
          <a:endParaRPr lang="uk-UA"/>
        </a:p>
      </dgm:t>
    </dgm:pt>
    <dgm:pt modelId="{0C2D8463-4262-4055-9AAB-EC632B2B5E6D}">
      <dgm:prSet phldrT="[Текст]" custT="1"/>
      <dgm:spPr/>
      <dgm:t>
        <a:bodyPr/>
        <a:lstStyle/>
        <a:p>
          <a:r>
            <a:rPr lang="uk-UA" sz="1600" dirty="0" smtClean="0">
              <a:solidFill>
                <a:schemeClr val="tx1"/>
              </a:solidFill>
            </a:rPr>
            <a:t>Проекти шкільного самоврядування</a:t>
          </a:r>
          <a:endParaRPr lang="uk-UA" sz="1600" dirty="0">
            <a:solidFill>
              <a:schemeClr val="tx1"/>
            </a:solidFill>
          </a:endParaRPr>
        </a:p>
      </dgm:t>
    </dgm:pt>
    <dgm:pt modelId="{48576583-6545-48FE-B16D-CACA8F0BDB4F}" type="parTrans" cxnId="{FE53CB77-5788-411B-ACDE-1EACE42C425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EE211EB9-8B3C-4AD7-854F-5E7CC5D3205F}" type="sibTrans" cxnId="{FE53CB77-5788-411B-ACDE-1EACE42C425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AB55FE01-5B69-4784-9521-F800D0D8C670}">
      <dgm:prSet phldrT="[Текст]" custT="1"/>
      <dgm:spPr/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”Друкований орган учнівського самоврядування „Погляд учня</a:t>
          </a:r>
          <a:r>
            <a:rPr lang="ru-RU" sz="1100" b="1" dirty="0" smtClean="0">
              <a:solidFill>
                <a:schemeClr val="tx1"/>
              </a:solidFill>
            </a:rPr>
            <a:t>”</a:t>
          </a:r>
          <a:endParaRPr lang="uk-UA" sz="1100" dirty="0">
            <a:solidFill>
              <a:schemeClr val="tx1"/>
            </a:solidFill>
          </a:endParaRPr>
        </a:p>
      </dgm:t>
    </dgm:pt>
    <dgm:pt modelId="{CA54B895-4275-42FA-9414-09B3BFE09E27}" type="parTrans" cxnId="{CAA7C87C-0F39-4ABB-BEE2-415F34D37AA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A9A75BAA-6604-42D5-9BB3-7F86E68429C6}" type="sibTrans" cxnId="{CAA7C87C-0F39-4ABB-BEE2-415F34D37AAB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CC1DD6D3-055F-4C5B-AA67-75485E4ECAD5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„Дозвілля”</a:t>
          </a:r>
          <a:endParaRPr lang="uk-UA" sz="1600" dirty="0">
            <a:solidFill>
              <a:schemeClr val="tx1"/>
            </a:solidFill>
          </a:endParaRPr>
        </a:p>
      </dgm:t>
    </dgm:pt>
    <dgm:pt modelId="{2A9ECB24-2504-431B-BAC4-CA244107366C}" type="parTrans" cxnId="{B3839722-7686-46C5-BEC5-6D697085E18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315208DB-862D-4951-8501-B9AA232E6EF9}" type="sibTrans" cxnId="{B3839722-7686-46C5-BEC5-6D697085E18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20539B3C-8C79-4637-8883-9FF8C870AAAB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„Міцні знання – гарант успіху”</a:t>
          </a:r>
          <a:endParaRPr lang="uk-UA" sz="1600" dirty="0">
            <a:solidFill>
              <a:schemeClr val="tx1"/>
            </a:solidFill>
          </a:endParaRPr>
        </a:p>
      </dgm:t>
    </dgm:pt>
    <dgm:pt modelId="{8543E6DA-6AB8-4C42-BE4A-A8ED9D345C17}" type="parTrans" cxnId="{4BC42EAA-6B84-4B39-A0AD-C148C456427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48100D09-4ABC-4412-B46E-5565F6465AFD}" type="sibTrans" cxnId="{4BC42EAA-6B84-4B39-A0AD-C148C456427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638B5DF9-2D18-42F1-A8A1-40B90EED334F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„Здоров’я – найбільша цінність людини”</a:t>
          </a:r>
          <a:endParaRPr lang="uk-UA" sz="1600" dirty="0">
            <a:solidFill>
              <a:schemeClr val="tx1"/>
            </a:solidFill>
          </a:endParaRPr>
        </a:p>
      </dgm:t>
    </dgm:pt>
    <dgm:pt modelId="{2693CBD5-549B-4FE6-B172-616DE28DF514}" type="parTrans" cxnId="{AC38CC4C-E907-469F-B3CC-31E162198F2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3886D0E9-6936-4AED-B8DB-8F796A7336B4}" type="sibTrans" cxnId="{AC38CC4C-E907-469F-B3CC-31E162198F25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B8D7E7F5-1DE6-4743-BBB9-A35BF1F56C2C}">
      <dgm:prSet phldrT="[Текст]" custT="1"/>
      <dgm:spPr/>
      <dgm:t>
        <a:bodyPr/>
        <a:lstStyle/>
        <a:p>
          <a:r>
            <a:rPr lang="uk-UA" sz="1600" b="1" dirty="0" smtClean="0">
              <a:solidFill>
                <a:schemeClr val="tx1"/>
              </a:solidFill>
            </a:rPr>
            <a:t>«Наші права та </a:t>
          </a:r>
          <a:r>
            <a:rPr lang="uk-UA" sz="1600" b="1" dirty="0" err="1" smtClean="0">
              <a:solidFill>
                <a:schemeClr val="tx1"/>
              </a:solidFill>
            </a:rPr>
            <a:t>обов</a:t>
          </a:r>
          <a:r>
            <a:rPr lang="ru-RU" sz="1600" b="1" dirty="0" smtClean="0">
              <a:solidFill>
                <a:schemeClr val="tx1"/>
              </a:solidFill>
            </a:rPr>
            <a:t>’</a:t>
          </a:r>
          <a:r>
            <a:rPr lang="uk-UA" sz="1600" b="1" dirty="0" err="1" smtClean="0">
              <a:solidFill>
                <a:schemeClr val="tx1"/>
              </a:solidFill>
            </a:rPr>
            <a:t>язки</a:t>
          </a:r>
          <a:r>
            <a:rPr lang="uk-UA" sz="1600" b="1" dirty="0" smtClean="0">
              <a:solidFill>
                <a:schemeClr val="tx1"/>
              </a:solidFill>
            </a:rPr>
            <a:t>»</a:t>
          </a:r>
          <a:endParaRPr lang="uk-UA" sz="1600" dirty="0">
            <a:solidFill>
              <a:schemeClr val="tx1"/>
            </a:solidFill>
          </a:endParaRPr>
        </a:p>
      </dgm:t>
    </dgm:pt>
    <dgm:pt modelId="{F107FBC6-BAF7-45C8-8CC5-4DA020EE1F98}" type="parTrans" cxnId="{A2E2D66D-9917-47C8-B99A-8B70730214F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72288545-A26D-4B3B-B63F-B9B8C87E27D4}" type="sibTrans" cxnId="{A2E2D66D-9917-47C8-B99A-8B70730214F0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686E54A3-4576-4BE6-9006-423C4090E549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„Людям потрібна твоя допомога”</a:t>
          </a:r>
          <a:endParaRPr lang="uk-UA" sz="1600" dirty="0">
            <a:solidFill>
              <a:schemeClr val="tx1"/>
            </a:solidFill>
          </a:endParaRPr>
        </a:p>
      </dgm:t>
    </dgm:pt>
    <dgm:pt modelId="{CD688FB1-981F-4AC5-8E0E-3D9CB69CE26F}" type="parTrans" cxnId="{2AB260DA-5B00-4DDA-A0F2-E1069C22F65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2E9BA1E5-5861-4077-BDE0-E0F50A0F3BCC}" type="sibTrans" cxnId="{2AB260DA-5B00-4DDA-A0F2-E1069C22F65A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910325E1-1D36-43BB-ACD8-FA36F91CDC57}">
      <dgm:prSet/>
      <dgm:spPr/>
      <dgm:t>
        <a:bodyPr/>
        <a:lstStyle/>
        <a:p>
          <a:endParaRPr lang="uk-UA"/>
        </a:p>
      </dgm:t>
    </dgm:pt>
    <dgm:pt modelId="{41CAC518-1118-43D5-9A6B-BDB4D055D8D2}" type="parTrans" cxnId="{6B11ADB8-46BC-4121-B3E2-22E2FB4BB41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62EA46D4-0278-446F-9FF6-57D88A7AB7FB}" type="sibTrans" cxnId="{6B11ADB8-46BC-4121-B3E2-22E2FB4BB414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682117FB-D1D1-406D-A41F-6D2AB3486715}">
      <dgm:prSet/>
      <dgm:spPr/>
      <dgm:t>
        <a:bodyPr/>
        <a:lstStyle/>
        <a:p>
          <a:endParaRPr lang="uk-UA"/>
        </a:p>
      </dgm:t>
    </dgm:pt>
    <dgm:pt modelId="{94E20093-EDFD-4394-8C74-CEF0D4C73FEB}" type="parTrans" cxnId="{506CE565-AB6A-4EEA-B360-34EC21AB916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AB6627BB-00DD-4153-BE46-EE622E636DE9}" type="sibTrans" cxnId="{506CE565-AB6A-4EEA-B360-34EC21AB916F}">
      <dgm:prSet/>
      <dgm:spPr/>
      <dgm:t>
        <a:bodyPr/>
        <a:lstStyle/>
        <a:p>
          <a:endParaRPr lang="uk-UA" sz="2000">
            <a:solidFill>
              <a:schemeClr val="tx1"/>
            </a:solidFill>
          </a:endParaRPr>
        </a:p>
      </dgm:t>
    </dgm:pt>
    <dgm:pt modelId="{AC07CA80-16EA-4408-9220-0AAF173336FC}" type="pres">
      <dgm:prSet presAssocID="{A459959C-2B00-432E-8E10-008508415068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3BDD612-703B-4151-96F7-B08AB05CFCA2}" type="pres">
      <dgm:prSet presAssocID="{0C2D8463-4262-4055-9AAB-EC632B2B5E6D}" presName="Parent" presStyleLbl="node0" presStyleIdx="0" presStyleCnt="1">
        <dgm:presLayoutVars>
          <dgm:chMax val="6"/>
          <dgm:chPref val="6"/>
        </dgm:presLayoutVars>
      </dgm:prSet>
      <dgm:spPr/>
      <dgm:t>
        <a:bodyPr/>
        <a:lstStyle/>
        <a:p>
          <a:endParaRPr lang="uk-UA"/>
        </a:p>
      </dgm:t>
    </dgm:pt>
    <dgm:pt modelId="{8B3F88BF-C886-4A63-A562-86FAEF22FABE}" type="pres">
      <dgm:prSet presAssocID="{AB55FE01-5B69-4784-9521-F800D0D8C670}" presName="Accent1" presStyleCnt="0"/>
      <dgm:spPr/>
    </dgm:pt>
    <dgm:pt modelId="{9EDF5406-7C04-4101-8A76-AFE40E8AD6A1}" type="pres">
      <dgm:prSet presAssocID="{AB55FE01-5B69-4784-9521-F800D0D8C670}" presName="Accent" presStyleLbl="bgShp" presStyleIdx="0" presStyleCnt="6"/>
      <dgm:spPr/>
    </dgm:pt>
    <dgm:pt modelId="{BE8F3ED5-E825-4937-A023-289885C33998}" type="pres">
      <dgm:prSet presAssocID="{AB55FE01-5B69-4784-9521-F800D0D8C670}" presName="Child1" presStyleLbl="node1" presStyleIdx="0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4E1A8E-47ED-4532-B707-C1EDE517A56C}" type="pres">
      <dgm:prSet presAssocID="{CC1DD6D3-055F-4C5B-AA67-75485E4ECAD5}" presName="Accent2" presStyleCnt="0"/>
      <dgm:spPr/>
    </dgm:pt>
    <dgm:pt modelId="{D8A27541-614F-479B-87F2-98FAE5EBB245}" type="pres">
      <dgm:prSet presAssocID="{CC1DD6D3-055F-4C5B-AA67-75485E4ECAD5}" presName="Accent" presStyleLbl="bgShp" presStyleIdx="1" presStyleCnt="6"/>
      <dgm:spPr/>
    </dgm:pt>
    <dgm:pt modelId="{6E428A65-CB50-47EB-AF2C-FB8D381F1BA8}" type="pres">
      <dgm:prSet presAssocID="{CC1DD6D3-055F-4C5B-AA67-75485E4ECAD5}" presName="Child2" presStyleLbl="node1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AB029EF-A554-4BA6-AE5E-5ED83003B0DD}" type="pres">
      <dgm:prSet presAssocID="{20539B3C-8C79-4637-8883-9FF8C870AAAB}" presName="Accent3" presStyleCnt="0"/>
      <dgm:spPr/>
    </dgm:pt>
    <dgm:pt modelId="{110059C9-3C6C-4461-A70F-5EDD28C57ED1}" type="pres">
      <dgm:prSet presAssocID="{20539B3C-8C79-4637-8883-9FF8C870AAAB}" presName="Accent" presStyleLbl="bgShp" presStyleIdx="2" presStyleCnt="6"/>
      <dgm:spPr/>
    </dgm:pt>
    <dgm:pt modelId="{FF2FCEE1-C839-457B-986D-05EE0082CBE1}" type="pres">
      <dgm:prSet presAssocID="{20539B3C-8C79-4637-8883-9FF8C870AAAB}" presName="Child3" presStyleLbl="node1" presStyleIdx="2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D3FC008-A2E4-4CC8-8455-B247335AEB25}" type="pres">
      <dgm:prSet presAssocID="{638B5DF9-2D18-42F1-A8A1-40B90EED334F}" presName="Accent4" presStyleCnt="0"/>
      <dgm:spPr/>
    </dgm:pt>
    <dgm:pt modelId="{52DDD80B-1519-4EC3-8BCA-A037031AD91C}" type="pres">
      <dgm:prSet presAssocID="{638B5DF9-2D18-42F1-A8A1-40B90EED334F}" presName="Accent" presStyleLbl="bgShp" presStyleIdx="3" presStyleCnt="6"/>
      <dgm:spPr/>
    </dgm:pt>
    <dgm:pt modelId="{E144C976-4CC8-409E-8CD4-EB0B753647F8}" type="pres">
      <dgm:prSet presAssocID="{638B5DF9-2D18-42F1-A8A1-40B90EED334F}" presName="Child4" presStyleLbl="node1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952FA5D-E3FA-4BDB-B1C0-D203D09561A9}" type="pres">
      <dgm:prSet presAssocID="{B8D7E7F5-1DE6-4743-BBB9-A35BF1F56C2C}" presName="Accent5" presStyleCnt="0"/>
      <dgm:spPr/>
    </dgm:pt>
    <dgm:pt modelId="{E8124AF5-FB24-4785-B937-BEBA8A6404EA}" type="pres">
      <dgm:prSet presAssocID="{B8D7E7F5-1DE6-4743-BBB9-A35BF1F56C2C}" presName="Accent" presStyleLbl="bgShp" presStyleIdx="4" presStyleCnt="6"/>
      <dgm:spPr/>
    </dgm:pt>
    <dgm:pt modelId="{140577B9-672F-4851-9914-C00BDB09FCC0}" type="pres">
      <dgm:prSet presAssocID="{B8D7E7F5-1DE6-4743-BBB9-A35BF1F56C2C}" presName="Child5" presStyleLbl="node1" presStyleIdx="4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4A0A2E02-4EA6-4E9C-9FA3-80BBB37723CD}" type="pres">
      <dgm:prSet presAssocID="{686E54A3-4576-4BE6-9006-423C4090E549}" presName="Accent6" presStyleCnt="0"/>
      <dgm:spPr/>
    </dgm:pt>
    <dgm:pt modelId="{1DB0CAC0-1DE6-4F5A-A474-71AB11443EDF}" type="pres">
      <dgm:prSet presAssocID="{686E54A3-4576-4BE6-9006-423C4090E549}" presName="Accent" presStyleLbl="bgShp" presStyleIdx="5" presStyleCnt="6"/>
      <dgm:spPr/>
    </dgm:pt>
    <dgm:pt modelId="{124C0899-6B12-4F1B-A3D4-BF94112CC7CD}" type="pres">
      <dgm:prSet presAssocID="{686E54A3-4576-4BE6-9006-423C4090E549}" presName="Child6" presStyleLbl="node1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D31A8228-F829-4E33-9FF6-B4CE5DB2703E}" type="presOf" srcId="{B8D7E7F5-1DE6-4743-BBB9-A35BF1F56C2C}" destId="{140577B9-672F-4851-9914-C00BDB09FCC0}" srcOrd="0" destOrd="0" presId="urn:microsoft.com/office/officeart/2011/layout/HexagonRadial#1"/>
    <dgm:cxn modelId="{D5BEE7A2-5BAC-4C0B-8187-676DC6ACE159}" type="presOf" srcId="{CC1DD6D3-055F-4C5B-AA67-75485E4ECAD5}" destId="{6E428A65-CB50-47EB-AF2C-FB8D381F1BA8}" srcOrd="0" destOrd="0" presId="urn:microsoft.com/office/officeart/2011/layout/HexagonRadial#1"/>
    <dgm:cxn modelId="{4BC42EAA-6B84-4B39-A0AD-C148C4564274}" srcId="{0C2D8463-4262-4055-9AAB-EC632B2B5E6D}" destId="{20539B3C-8C79-4637-8883-9FF8C870AAAB}" srcOrd="2" destOrd="0" parTransId="{8543E6DA-6AB8-4C42-BE4A-A8ED9D345C17}" sibTransId="{48100D09-4ABC-4412-B46E-5565F6465AFD}"/>
    <dgm:cxn modelId="{5212B993-950B-4829-8975-138A43EBB5CF}" type="presOf" srcId="{686E54A3-4576-4BE6-9006-423C4090E549}" destId="{124C0899-6B12-4F1B-A3D4-BF94112CC7CD}" srcOrd="0" destOrd="0" presId="urn:microsoft.com/office/officeart/2011/layout/HexagonRadial#1"/>
    <dgm:cxn modelId="{7ECA137B-F290-4C64-BF3B-AA6769E4DB50}" type="presOf" srcId="{AB55FE01-5B69-4784-9521-F800D0D8C670}" destId="{BE8F3ED5-E825-4937-A023-289885C33998}" srcOrd="0" destOrd="0" presId="urn:microsoft.com/office/officeart/2011/layout/HexagonRadial#1"/>
    <dgm:cxn modelId="{2AB260DA-5B00-4DDA-A0F2-E1069C22F65A}" srcId="{0C2D8463-4262-4055-9AAB-EC632B2B5E6D}" destId="{686E54A3-4576-4BE6-9006-423C4090E549}" srcOrd="5" destOrd="0" parTransId="{CD688FB1-981F-4AC5-8E0E-3D9CB69CE26F}" sibTransId="{2E9BA1E5-5861-4077-BDE0-E0F50A0F3BCC}"/>
    <dgm:cxn modelId="{A2E2D66D-9917-47C8-B99A-8B70730214F0}" srcId="{0C2D8463-4262-4055-9AAB-EC632B2B5E6D}" destId="{B8D7E7F5-1DE6-4743-BBB9-A35BF1F56C2C}" srcOrd="4" destOrd="0" parTransId="{F107FBC6-BAF7-45C8-8CC5-4DA020EE1F98}" sibTransId="{72288545-A26D-4B3B-B63F-B9B8C87E27D4}"/>
    <dgm:cxn modelId="{AC38CC4C-E907-469F-B3CC-31E162198F25}" srcId="{0C2D8463-4262-4055-9AAB-EC632B2B5E6D}" destId="{638B5DF9-2D18-42F1-A8A1-40B90EED334F}" srcOrd="3" destOrd="0" parTransId="{2693CBD5-549B-4FE6-B172-616DE28DF514}" sibTransId="{3886D0E9-6936-4AED-B8DB-8F796A7336B4}"/>
    <dgm:cxn modelId="{CAA7C87C-0F39-4ABB-BEE2-415F34D37AAB}" srcId="{0C2D8463-4262-4055-9AAB-EC632B2B5E6D}" destId="{AB55FE01-5B69-4784-9521-F800D0D8C670}" srcOrd="0" destOrd="0" parTransId="{CA54B895-4275-42FA-9414-09B3BFE09E27}" sibTransId="{A9A75BAA-6604-42D5-9BB3-7F86E68429C6}"/>
    <dgm:cxn modelId="{B3839722-7686-46C5-BEC5-6D697085E185}" srcId="{0C2D8463-4262-4055-9AAB-EC632B2B5E6D}" destId="{CC1DD6D3-055F-4C5B-AA67-75485E4ECAD5}" srcOrd="1" destOrd="0" parTransId="{2A9ECB24-2504-431B-BAC4-CA244107366C}" sibTransId="{315208DB-862D-4951-8501-B9AA232E6EF9}"/>
    <dgm:cxn modelId="{868F0A7B-A2BA-4ADA-B018-D63ACDADFDA7}" type="presOf" srcId="{A459959C-2B00-432E-8E10-008508415068}" destId="{AC07CA80-16EA-4408-9220-0AAF173336FC}" srcOrd="0" destOrd="0" presId="urn:microsoft.com/office/officeart/2011/layout/HexagonRadial#1"/>
    <dgm:cxn modelId="{FE53CB77-5788-411B-ACDE-1EACE42C425B}" srcId="{A459959C-2B00-432E-8E10-008508415068}" destId="{0C2D8463-4262-4055-9AAB-EC632B2B5E6D}" srcOrd="0" destOrd="0" parTransId="{48576583-6545-48FE-B16D-CACA8F0BDB4F}" sibTransId="{EE211EB9-8B3C-4AD7-854F-5E7CC5D3205F}"/>
    <dgm:cxn modelId="{506CE565-AB6A-4EEA-B360-34EC21AB916F}" srcId="{0C2D8463-4262-4055-9AAB-EC632B2B5E6D}" destId="{682117FB-D1D1-406D-A41F-6D2AB3486715}" srcOrd="6" destOrd="0" parTransId="{94E20093-EDFD-4394-8C74-CEF0D4C73FEB}" sibTransId="{AB6627BB-00DD-4153-BE46-EE622E636DE9}"/>
    <dgm:cxn modelId="{868FB985-95ED-414D-8478-4058F1F3167D}" type="presOf" srcId="{638B5DF9-2D18-42F1-A8A1-40B90EED334F}" destId="{E144C976-4CC8-409E-8CD4-EB0B753647F8}" srcOrd="0" destOrd="0" presId="urn:microsoft.com/office/officeart/2011/layout/HexagonRadial#1"/>
    <dgm:cxn modelId="{027C355F-F265-4176-94BE-9FB688334C86}" type="presOf" srcId="{0C2D8463-4262-4055-9AAB-EC632B2B5E6D}" destId="{E3BDD612-703B-4151-96F7-B08AB05CFCA2}" srcOrd="0" destOrd="0" presId="urn:microsoft.com/office/officeart/2011/layout/HexagonRadial#1"/>
    <dgm:cxn modelId="{6B11ADB8-46BC-4121-B3E2-22E2FB4BB414}" srcId="{A459959C-2B00-432E-8E10-008508415068}" destId="{910325E1-1D36-43BB-ACD8-FA36F91CDC57}" srcOrd="1" destOrd="0" parTransId="{41CAC518-1118-43D5-9A6B-BDB4D055D8D2}" sibTransId="{62EA46D4-0278-446F-9FF6-57D88A7AB7FB}"/>
    <dgm:cxn modelId="{01CB6FBD-CA65-4714-805F-977948895D3E}" type="presOf" srcId="{20539B3C-8C79-4637-8883-9FF8C870AAAB}" destId="{FF2FCEE1-C839-457B-986D-05EE0082CBE1}" srcOrd="0" destOrd="0" presId="urn:microsoft.com/office/officeart/2011/layout/HexagonRadial#1"/>
    <dgm:cxn modelId="{CFE1FD77-E0BC-46F4-B4A2-1F0EDA958BD8}" type="presParOf" srcId="{AC07CA80-16EA-4408-9220-0AAF173336FC}" destId="{E3BDD612-703B-4151-96F7-B08AB05CFCA2}" srcOrd="0" destOrd="0" presId="urn:microsoft.com/office/officeart/2011/layout/HexagonRadial#1"/>
    <dgm:cxn modelId="{4A2C8E69-55A6-4166-8DDE-42C146DC75F1}" type="presParOf" srcId="{AC07CA80-16EA-4408-9220-0AAF173336FC}" destId="{8B3F88BF-C886-4A63-A562-86FAEF22FABE}" srcOrd="1" destOrd="0" presId="urn:microsoft.com/office/officeart/2011/layout/HexagonRadial#1"/>
    <dgm:cxn modelId="{10EFA32B-679C-4A31-8AF1-6BACBC11FB0E}" type="presParOf" srcId="{8B3F88BF-C886-4A63-A562-86FAEF22FABE}" destId="{9EDF5406-7C04-4101-8A76-AFE40E8AD6A1}" srcOrd="0" destOrd="0" presId="urn:microsoft.com/office/officeart/2011/layout/HexagonRadial#1"/>
    <dgm:cxn modelId="{0BEDEF53-776C-4DFD-937D-4AA281037654}" type="presParOf" srcId="{AC07CA80-16EA-4408-9220-0AAF173336FC}" destId="{BE8F3ED5-E825-4937-A023-289885C33998}" srcOrd="2" destOrd="0" presId="urn:microsoft.com/office/officeart/2011/layout/HexagonRadial#1"/>
    <dgm:cxn modelId="{AFBDBF96-F866-447E-8AB6-97B94D598E5D}" type="presParOf" srcId="{AC07CA80-16EA-4408-9220-0AAF173336FC}" destId="{624E1A8E-47ED-4532-B707-C1EDE517A56C}" srcOrd="3" destOrd="0" presId="urn:microsoft.com/office/officeart/2011/layout/HexagonRadial#1"/>
    <dgm:cxn modelId="{8C5D66F2-6783-40E5-BAA7-9FE085208F9D}" type="presParOf" srcId="{624E1A8E-47ED-4532-B707-C1EDE517A56C}" destId="{D8A27541-614F-479B-87F2-98FAE5EBB245}" srcOrd="0" destOrd="0" presId="urn:microsoft.com/office/officeart/2011/layout/HexagonRadial#1"/>
    <dgm:cxn modelId="{C3AD09C4-AA1A-4DF1-AB04-2BCD0D679345}" type="presParOf" srcId="{AC07CA80-16EA-4408-9220-0AAF173336FC}" destId="{6E428A65-CB50-47EB-AF2C-FB8D381F1BA8}" srcOrd="4" destOrd="0" presId="urn:microsoft.com/office/officeart/2011/layout/HexagonRadial#1"/>
    <dgm:cxn modelId="{544420BF-DC39-4C30-A396-232FEEEFA26D}" type="presParOf" srcId="{AC07CA80-16EA-4408-9220-0AAF173336FC}" destId="{1AB029EF-A554-4BA6-AE5E-5ED83003B0DD}" srcOrd="5" destOrd="0" presId="urn:microsoft.com/office/officeart/2011/layout/HexagonRadial#1"/>
    <dgm:cxn modelId="{86DC999C-BDDA-4B71-8300-3C02D1ECBEFF}" type="presParOf" srcId="{1AB029EF-A554-4BA6-AE5E-5ED83003B0DD}" destId="{110059C9-3C6C-4461-A70F-5EDD28C57ED1}" srcOrd="0" destOrd="0" presId="urn:microsoft.com/office/officeart/2011/layout/HexagonRadial#1"/>
    <dgm:cxn modelId="{F62DF28B-E296-4F3A-9055-4FB6F627EFBD}" type="presParOf" srcId="{AC07CA80-16EA-4408-9220-0AAF173336FC}" destId="{FF2FCEE1-C839-457B-986D-05EE0082CBE1}" srcOrd="6" destOrd="0" presId="urn:microsoft.com/office/officeart/2011/layout/HexagonRadial#1"/>
    <dgm:cxn modelId="{07863B7D-8CAE-4FE1-9DBA-696449928E08}" type="presParOf" srcId="{AC07CA80-16EA-4408-9220-0AAF173336FC}" destId="{BD3FC008-A2E4-4CC8-8455-B247335AEB25}" srcOrd="7" destOrd="0" presId="urn:microsoft.com/office/officeart/2011/layout/HexagonRadial#1"/>
    <dgm:cxn modelId="{420C4D06-88D7-4C26-ACBC-F705C7782C1C}" type="presParOf" srcId="{BD3FC008-A2E4-4CC8-8455-B247335AEB25}" destId="{52DDD80B-1519-4EC3-8BCA-A037031AD91C}" srcOrd="0" destOrd="0" presId="urn:microsoft.com/office/officeart/2011/layout/HexagonRadial#1"/>
    <dgm:cxn modelId="{785CC02F-3415-4213-8A7D-04C4A20830F1}" type="presParOf" srcId="{AC07CA80-16EA-4408-9220-0AAF173336FC}" destId="{E144C976-4CC8-409E-8CD4-EB0B753647F8}" srcOrd="8" destOrd="0" presId="urn:microsoft.com/office/officeart/2011/layout/HexagonRadial#1"/>
    <dgm:cxn modelId="{B4BF474E-E5CB-4AE5-807E-91B81FF46D51}" type="presParOf" srcId="{AC07CA80-16EA-4408-9220-0AAF173336FC}" destId="{5952FA5D-E3FA-4BDB-B1C0-D203D09561A9}" srcOrd="9" destOrd="0" presId="urn:microsoft.com/office/officeart/2011/layout/HexagonRadial#1"/>
    <dgm:cxn modelId="{82D4E34A-50E2-4ABF-A74F-DD4E53B38FDA}" type="presParOf" srcId="{5952FA5D-E3FA-4BDB-B1C0-D203D09561A9}" destId="{E8124AF5-FB24-4785-B937-BEBA8A6404EA}" srcOrd="0" destOrd="0" presId="urn:microsoft.com/office/officeart/2011/layout/HexagonRadial#1"/>
    <dgm:cxn modelId="{BA622471-2E2E-4608-80EE-093A727284A4}" type="presParOf" srcId="{AC07CA80-16EA-4408-9220-0AAF173336FC}" destId="{140577B9-672F-4851-9914-C00BDB09FCC0}" srcOrd="10" destOrd="0" presId="urn:microsoft.com/office/officeart/2011/layout/HexagonRadial#1"/>
    <dgm:cxn modelId="{5AB28FA7-913A-46EE-99E2-36158D14C3E4}" type="presParOf" srcId="{AC07CA80-16EA-4408-9220-0AAF173336FC}" destId="{4A0A2E02-4EA6-4E9C-9FA3-80BBB37723CD}" srcOrd="11" destOrd="0" presId="urn:microsoft.com/office/officeart/2011/layout/HexagonRadial#1"/>
    <dgm:cxn modelId="{2B90FD57-7A70-4953-8CB4-DBA6FC0B10FA}" type="presParOf" srcId="{4A0A2E02-4EA6-4E9C-9FA3-80BBB37723CD}" destId="{1DB0CAC0-1DE6-4F5A-A474-71AB11443EDF}" srcOrd="0" destOrd="0" presId="urn:microsoft.com/office/officeart/2011/layout/HexagonRadial#1"/>
    <dgm:cxn modelId="{6635EBF5-3E68-4885-A153-15DBC736E286}" type="presParOf" srcId="{AC07CA80-16EA-4408-9220-0AAF173336FC}" destId="{124C0899-6B12-4F1B-A3D4-BF94112CC7CD}" srcOrd="12" destOrd="0" presId="urn:microsoft.com/office/officeart/2011/layout/HexagonRadial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BDD612-703B-4151-96F7-B08AB05CFCA2}">
      <dsp:nvSpPr>
        <dsp:cNvPr id="0" name=""/>
        <dsp:cNvSpPr/>
      </dsp:nvSpPr>
      <dsp:spPr>
        <a:xfrm>
          <a:off x="2938957" y="1890135"/>
          <a:ext cx="2402444" cy="2078212"/>
        </a:xfrm>
        <a:prstGeom prst="hexagon">
          <a:avLst>
            <a:gd name="adj" fmla="val 2857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>
              <a:solidFill>
                <a:schemeClr val="tx1"/>
              </a:solidFill>
            </a:rPr>
            <a:t>Проекти шкільного самоврядування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337076" y="2234524"/>
        <a:ext cx="1606206" cy="1389434"/>
      </dsp:txXfrm>
    </dsp:sp>
    <dsp:sp modelId="{D8A27541-614F-479B-87F2-98FAE5EBB245}">
      <dsp:nvSpPr>
        <dsp:cNvPr id="0" name=""/>
        <dsp:cNvSpPr/>
      </dsp:nvSpPr>
      <dsp:spPr>
        <a:xfrm>
          <a:off x="4443349" y="895851"/>
          <a:ext cx="906435" cy="78101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8F3ED5-E825-4937-A023-289885C33998}">
      <dsp:nvSpPr>
        <dsp:cNvPr id="0" name=""/>
        <dsp:cNvSpPr/>
      </dsp:nvSpPr>
      <dsp:spPr>
        <a:xfrm>
          <a:off x="3160257" y="0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”Друкований орган учнівського самоврядування „Погляд учня</a:t>
          </a:r>
          <a:r>
            <a:rPr lang="ru-RU" sz="1100" b="1" kern="1200" dirty="0" smtClean="0">
              <a:solidFill>
                <a:schemeClr val="tx1"/>
              </a:solidFill>
            </a:rPr>
            <a:t>”</a:t>
          </a:r>
          <a:endParaRPr lang="uk-UA" sz="1100" kern="1200" dirty="0">
            <a:solidFill>
              <a:schemeClr val="tx1"/>
            </a:solidFill>
          </a:endParaRPr>
        </a:p>
      </dsp:txBody>
      <dsp:txXfrm>
        <a:off x="3486527" y="282262"/>
        <a:ext cx="1316246" cy="1138707"/>
      </dsp:txXfrm>
    </dsp:sp>
    <dsp:sp modelId="{110059C9-3C6C-4461-A70F-5EDD28C57ED1}">
      <dsp:nvSpPr>
        <dsp:cNvPr id="0" name=""/>
        <dsp:cNvSpPr/>
      </dsp:nvSpPr>
      <dsp:spPr>
        <a:xfrm>
          <a:off x="5501230" y="2355932"/>
          <a:ext cx="906435" cy="78101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28A65-CB50-47EB-AF2C-FB8D381F1BA8}">
      <dsp:nvSpPr>
        <dsp:cNvPr id="0" name=""/>
        <dsp:cNvSpPr/>
      </dsp:nvSpPr>
      <dsp:spPr>
        <a:xfrm>
          <a:off x="4965863" y="1047601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2705801"/>
            <a:satOff val="-1899"/>
            <a:lumOff val="286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„Дозвілля”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5292133" y="1329863"/>
        <a:ext cx="1316246" cy="1138707"/>
      </dsp:txXfrm>
    </dsp:sp>
    <dsp:sp modelId="{52DDD80B-1519-4EC3-8BCA-A037031AD91C}">
      <dsp:nvSpPr>
        <dsp:cNvPr id="0" name=""/>
        <dsp:cNvSpPr/>
      </dsp:nvSpPr>
      <dsp:spPr>
        <a:xfrm>
          <a:off x="4766358" y="4004088"/>
          <a:ext cx="906435" cy="78101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FCEE1-C839-457B-986D-05EE0082CBE1}">
      <dsp:nvSpPr>
        <dsp:cNvPr id="0" name=""/>
        <dsp:cNvSpPr/>
      </dsp:nvSpPr>
      <dsp:spPr>
        <a:xfrm>
          <a:off x="4965863" y="3107064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5411602"/>
            <a:satOff val="-3797"/>
            <a:lumOff val="5725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„Міцні знання – гарант успіху”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5292133" y="3389326"/>
        <a:ext cx="1316246" cy="1138707"/>
      </dsp:txXfrm>
    </dsp:sp>
    <dsp:sp modelId="{E8124AF5-FB24-4785-B937-BEBA8A6404EA}">
      <dsp:nvSpPr>
        <dsp:cNvPr id="0" name=""/>
        <dsp:cNvSpPr/>
      </dsp:nvSpPr>
      <dsp:spPr>
        <a:xfrm>
          <a:off x="2943428" y="4175173"/>
          <a:ext cx="906435" cy="78101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144C976-4CC8-409E-8CD4-EB0B753647F8}">
      <dsp:nvSpPr>
        <dsp:cNvPr id="0" name=""/>
        <dsp:cNvSpPr/>
      </dsp:nvSpPr>
      <dsp:spPr>
        <a:xfrm>
          <a:off x="3160257" y="4155838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8117404"/>
            <a:satOff val="-5696"/>
            <a:lumOff val="8588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„Здоров’я – найбільша цінність людини”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3486527" y="4438100"/>
        <a:ext cx="1316246" cy="1138707"/>
      </dsp:txXfrm>
    </dsp:sp>
    <dsp:sp modelId="{1DB0CAC0-1DE6-4F5A-A474-71AB11443EDF}">
      <dsp:nvSpPr>
        <dsp:cNvPr id="0" name=""/>
        <dsp:cNvSpPr/>
      </dsp:nvSpPr>
      <dsp:spPr>
        <a:xfrm>
          <a:off x="1868223" y="2715678"/>
          <a:ext cx="906435" cy="781014"/>
        </a:xfrm>
        <a:prstGeom prst="hexagon">
          <a:avLst>
            <a:gd name="adj" fmla="val 28900"/>
            <a:gd name="vf" fmla="val 11547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z="-152400" extrusionH="63500" prstMaterial="matte">
          <a:bevelT w="4445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0577B9-672F-4851-9914-C00BDB09FCC0}">
      <dsp:nvSpPr>
        <dsp:cNvPr id="0" name=""/>
        <dsp:cNvSpPr/>
      </dsp:nvSpPr>
      <dsp:spPr>
        <a:xfrm>
          <a:off x="1346269" y="3108236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0823205"/>
            <a:satOff val="-7594"/>
            <a:lumOff val="1145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>
              <a:solidFill>
                <a:schemeClr val="tx1"/>
              </a:solidFill>
            </a:rPr>
            <a:t>«Наші права та </a:t>
          </a:r>
          <a:r>
            <a:rPr lang="uk-UA" sz="1600" b="1" kern="1200" dirty="0" err="1" smtClean="0">
              <a:solidFill>
                <a:schemeClr val="tx1"/>
              </a:solidFill>
            </a:rPr>
            <a:t>обов</a:t>
          </a:r>
          <a:r>
            <a:rPr lang="ru-RU" sz="1600" b="1" kern="1200" dirty="0" smtClean="0">
              <a:solidFill>
                <a:schemeClr val="tx1"/>
              </a:solidFill>
            </a:rPr>
            <a:t>’</a:t>
          </a:r>
          <a:r>
            <a:rPr lang="uk-UA" sz="1600" b="1" kern="1200" dirty="0" err="1" smtClean="0">
              <a:solidFill>
                <a:schemeClr val="tx1"/>
              </a:solidFill>
            </a:rPr>
            <a:t>язки</a:t>
          </a:r>
          <a:r>
            <a:rPr lang="uk-UA" sz="1600" b="1" kern="1200" dirty="0" smtClean="0">
              <a:solidFill>
                <a:schemeClr val="tx1"/>
              </a:solidFill>
            </a:rPr>
            <a:t>»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1672539" y="3390498"/>
        <a:ext cx="1316246" cy="1138707"/>
      </dsp:txXfrm>
    </dsp:sp>
    <dsp:sp modelId="{124C0899-6B12-4F1B-A3D4-BF94112CC7CD}">
      <dsp:nvSpPr>
        <dsp:cNvPr id="0" name=""/>
        <dsp:cNvSpPr/>
      </dsp:nvSpPr>
      <dsp:spPr>
        <a:xfrm>
          <a:off x="1346269" y="1045258"/>
          <a:ext cx="1968786" cy="1703231"/>
        </a:xfrm>
        <a:prstGeom prst="hexagon">
          <a:avLst>
            <a:gd name="adj" fmla="val 28570"/>
            <a:gd name="vf" fmla="val 115470"/>
          </a:avLst>
        </a:prstGeom>
        <a:solidFill>
          <a:schemeClr val="accent4">
            <a:hueOff val="13529006"/>
            <a:satOff val="-9493"/>
            <a:lumOff val="1431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p3d extrusionH="190500" prstMaterial="matte">
          <a:bevelT w="120650" h="38100" prst="relaxedInset"/>
          <a:bevelB w="120650" h="571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„Людям потрібна твоя допомога”</a:t>
          </a:r>
          <a:endParaRPr lang="uk-UA" sz="1600" kern="1200" dirty="0">
            <a:solidFill>
              <a:schemeClr val="tx1"/>
            </a:solidFill>
          </a:endParaRPr>
        </a:p>
      </dsp:txBody>
      <dsp:txXfrm>
        <a:off x="1672539" y="1327520"/>
        <a:ext cx="1316246" cy="11387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HexagonRadial#1">
  <dgm:title val="Радиальный шестиугольник"/>
  <dgm:desc val="Служит для отображения последовательного процесса, связанного с центральной идеей или темой. Ограничен шестью фигурами уровня 2. Рекомендуется использовать небольшие объемы текста. Неиспользуемый текст не отображается, но доступен при переключении макетов."/>
  <dgm:catLst>
    <dgm:cat type="cycle" pri="8500"/>
    <dgm:cat type="officeonline" pri="9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  <dgm:pt modelId="15">
          <dgm:prSet phldr="1"/>
        </dgm:pt>
        <dgm:pt modelId="16">
          <dgm:prSet phldr="1"/>
        </dgm:pt>
      </dgm:ptLst>
      <dgm:cxnLst>
        <dgm:cxn modelId="40" srcId="0" destId="10" srcOrd="0" destOrd="0"/>
        <dgm:cxn modelId="50" srcId="10" destId="11" srcOrd="0" destOrd="0"/>
        <dgm:cxn modelId="60" srcId="10" destId="12" srcOrd="0" destOrd="0"/>
        <dgm:cxn modelId="70" srcId="10" destId="13" srcOrd="0" destOrd="0"/>
        <dgm:cxn modelId="80" srcId="10" destId="14" srcOrd="0" destOrd="0"/>
        <dgm:cxn modelId="90" srcId="10" destId="15" srcOrd="0" destOrd="0"/>
        <dgm:cxn modelId="100" srcId="10" destId="16" srcOrd="0" destOrd="0"/>
      </dgm:cxnLst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l" for="ch" forName="Accent1" refType="w" fact="0.168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l" for="ch" forName="Parent" refType="w" fact="0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6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2" refType="w" fact="0.6413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Parent" refType="w" fact="0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l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7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3" refType="w" fact="0.4573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l" for="ch" forName="Accent2" refType="w" fact="0.6413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3" refType="w" fact="0.0554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l" for="ch" forName="Parent" refType="w" fact="0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l" for="ch" forName="Child1" refType="w" fact="0.5073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l" for="ch" forName="Child2" refType="w" fact="0.5073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8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4" refType="w" fact="0.4573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l" for="ch" forName="Accent3" refType="w" fact="0.6413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l" for="ch" forName="Accent2" refType="w" fact="0.376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0554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l" for="ch" forName="Parent" refType="w" fact="0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l" for="ch" forName="Child2" refType="w" fact="0.5073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l" for="ch" forName="Child3" refType="w" fact="0.5073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l" for="ch" forName="Child1" refType="w" fact="0.0554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9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0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l" for="ch" forName="Accent6" refType="w" fact="0.0934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l" for="ch" forName="Accent5" refType="w" fact="0.2858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l" for="ch" forName="Accent4" refType="w" fact="0.612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l" for="ch" forName="Accent3" refType="w" fact="0.743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l" for="ch" forName="Accent2" refType="w" fact="0.5542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l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l" for="ch" forName="Child4" refType="w" fact="0.3246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l" for="ch" forName="Parent" refType="w" fact="0.28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l" for="ch" forName="Child2" refType="w" fact="0.6477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l" for="ch" forName="Child3" refType="w" fact="0.6477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l" for="ch" forName="Child5" refType="w" fact="0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l" for="ch" forName="Child6" refType="w" fact="0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l" for="ch" forName="Child1" refType="w" fact="0.3246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if>
      <dgm:else name="Name11">
        <dgm:choose name="Name12">
          <dgm:if name="Name13" axis="ch ch" ptType="node node" st="1 1" cnt="1 0" func="cnt" op="equ" val="0">
            <dgm:alg type="composite">
              <dgm:param type="ar" val="1.156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4" axis="ch ch" ptType="node node" st="1 1" cnt="1 0" func="cnt" op="lte" val="1">
            <dgm:alg type="composite">
              <dgm:param type="ar" val="1.36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r" for="ch" forName="Accent1" refType="w" fact="0.8315"/>
              <dgm:constr type="t" for="ch" forName="Accent1" refType="h" fact="0.2946"/>
              <dgm:constr type="w" for="ch" forName="Accent1" refType="w" fact="0.462"/>
              <dgm:constr type="h" for="ch" forName="Accent1" refType="h" fact="0.5472"/>
              <dgm:constr type="r" for="ch" forName="Parent" refType="w"/>
              <dgm:constr type="t" for="ch" forName="Parent" refType="h" fact="0.2885"/>
              <dgm:constr type="w" for="ch" forName="Parent" refType="w" fact="0.6013"/>
              <dgm:constr type="h" for="ch" forName="Parent" refType="h" fact="0.7115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5831"/>
            </dgm:constrLst>
          </dgm:if>
          <dgm:if name="Name15" axis="ch ch" ptType="node node" st="1 1" cnt="1 0" func="cnt" op="equ" val="2">
            <dgm:alg type="composite">
              <dgm:param type="ar" val="1.0619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2" refType="w" fact="0.3587"/>
              <dgm:constr type="t" for="ch" forName="Accent2" refType="h" fact="0.3477"/>
              <dgm:constr type="w" for="ch" forName="Accent2" refType="w" fact="0.2269"/>
              <dgm:constr type="h" for="ch" forName="Accent2" refType="h" fact="0.2076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Parent" refType="w"/>
              <dgm:constr type="t" for="ch" forName="Parent" refType="h" fact="0.2239"/>
              <dgm:constr type="w" for="ch" forName="Parent" refType="w" fact="0.6013"/>
              <dgm:constr type="h" for="ch" forName="Parent" refType="h" fact="0.5523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4527"/>
              <dgm:constr type="r" for="ch" forName="Child2" refType="w" fact="0.5073"/>
              <dgm:constr type="t" for="ch" forName="Child2" refType="h" fact="0.5473"/>
              <dgm:constr type="w" for="ch" forName="Child2" refType="w" fact="0.4927"/>
              <dgm:constr type="h" for="ch" forName="Child2" refType="h" fact="0.4527"/>
            </dgm:constrLst>
          </dgm:if>
          <dgm:if name="Name16" axis="ch ch" ptType="node node" st="1 1" cnt="1 0" func="cnt" op="equ" val="3">
            <dgm:alg type="composite">
              <dgm:param type="ar" val="0.8305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3" refType="w" fact="0.5427"/>
              <dgm:constr type="t" for="ch" forName="Accent3" refType="h" fact="0.6145"/>
              <dgm:constr type="w" for="ch" forName="Accent3" refType="w" fact="0.2269"/>
              <dgm:constr type="h" for="ch" forName="Accent3" refType="h" fact="0.1623"/>
              <dgm:constr type="r" for="ch" forName="Accent2" refType="w" fact="0.3587"/>
              <dgm:constr type="t" for="ch" forName="Accent2" refType="h" fact="0.2719"/>
              <dgm:constr type="w" for="ch" forName="Accent2" refType="w" fact="0.2269"/>
              <dgm:constr type="h" for="ch" forName="Accent2" refType="h" fact="0.162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3" refType="w" fact="0.9446"/>
              <dgm:constr type="t" for="ch" forName="Child3" refType="h" fact="0.646"/>
              <dgm:constr type="w" for="ch" forName="Child3" refType="w" fact="0.4927"/>
              <dgm:constr type="h" for="ch" forName="Child3" refType="h" fact="0.354"/>
              <dgm:constr type="r" for="ch" forName="Parent" refType="w"/>
              <dgm:constr type="t" for="ch" forName="Parent" refType="h" fact="0.1751"/>
              <dgm:constr type="w" for="ch" forName="Parent" refType="w" fact="0.6013"/>
              <dgm:constr type="h" for="ch" forName="Parent" refType="h" fact="0.4319"/>
              <dgm:constr type="r" for="ch" forName="Child1" refType="w" fact="0.4927"/>
              <dgm:constr type="t" for="ch" forName="Child1" refType="h" fact="0"/>
              <dgm:constr type="w" for="ch" forName="Child1" refType="w" fact="0.4927"/>
              <dgm:constr type="h" for="ch" forName="Child1" refType="h" fact="0.354"/>
              <dgm:constr type="r" for="ch" forName="Child2" refType="w" fact="0.4927"/>
              <dgm:constr type="t" for="ch" forName="Child2" refType="h" fact="0.428"/>
              <dgm:constr type="w" for="ch" forName="Child2" refType="w" fact="0.4927"/>
              <dgm:constr type="h" for="ch" forName="Child2" refType="h" fact="0.354"/>
            </dgm:constrLst>
          </dgm:if>
          <dgm:if name="Name17" axis="ch ch" ptType="node node" st="1 1" cnt="1 0" func="cnt" op="equ" val="4">
            <dgm:alg type="composite">
              <dgm:param type="ar" val="0.682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4" refType="w" fact="0.5427"/>
              <dgm:constr type="t" for="ch" forName="Accent4" refType="h" fact="0.6834"/>
              <dgm:constr type="w" for="ch" forName="Accent4" refType="w" fact="0.2269"/>
              <dgm:constr type="h" for="ch" forName="Accent4" refType="h" fact="0.1333"/>
              <dgm:constr type="r" for="ch" forName="Accent3" refType="w" fact="0.3587"/>
              <dgm:constr type="t" for="ch" forName="Accent3" refType="h" fact="0.4021"/>
              <dgm:constr type="w" for="ch" forName="Accent3" refType="w" fact="0.2269"/>
              <dgm:constr type="h" for="ch" forName="Accent3" refType="h" fact="0.1333"/>
              <dgm:constr type="r" for="ch" forName="Accent2" refType="w" fact="0.6235"/>
              <dgm:constr type="t" for="ch" forName="Accent2" refType="h" fact="0.1529"/>
              <dgm:constr type="w" for="ch" forName="Accent2" refType="w" fact="0.2269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9446"/>
              <dgm:constr type="t" for="ch" forName="Child4" refType="h" fact="0.7093"/>
              <dgm:constr type="w" for="ch" forName="Child4" refType="w" fact="0.4927"/>
              <dgm:constr type="h" for="ch" forName="Child4" refType="h" fact="0.2907"/>
              <dgm:constr type="r" for="ch" forName="Parent" refType="w"/>
              <dgm:constr type="t" for="ch" forName="Parent" refType="h" fact="0.3226"/>
              <dgm:constr type="w" for="ch" forName="Parent" refType="w" fact="0.6013"/>
              <dgm:constr type="h" for="ch" forName="Parent" refType="h" fact="0.3547"/>
              <dgm:constr type="r" for="ch" forName="Child2" refType="w" fact="0.4927"/>
              <dgm:constr type="t" for="ch" forName="Child2" refType="h" fact="0.1788"/>
              <dgm:constr type="w" for="ch" forName="Child2" refType="w" fact="0.4927"/>
              <dgm:constr type="h" for="ch" forName="Child2" refType="h" fact="0.2907"/>
              <dgm:constr type="r" for="ch" forName="Child3" refType="w" fact="0.4927"/>
              <dgm:constr type="t" for="ch" forName="Child3" refType="h" fact="0.5303"/>
              <dgm:constr type="w" for="ch" forName="Child3" refType="w" fact="0.4927"/>
              <dgm:constr type="h" for="ch" forName="Child3" refType="h" fact="0.2907"/>
              <dgm:constr type="r" for="ch" forName="Child1" refType="w" fact="0.9446"/>
              <dgm:constr type="t" for="ch" forName="Child1" refType="h" fact="0"/>
              <dgm:constr type="w" for="ch" forName="Child1" refType="w" fact="0.4927"/>
              <dgm:constr type="h" for="ch" forName="Child1" refType="h" fact="0.2907"/>
            </dgm:constrLst>
          </dgm:if>
          <dgm:if name="Name18" axis="ch ch" ptType="node node" st="1 1" cnt="1 0" func="cnt" op="equ" val="5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if>
          <dgm:else name="Name19">
            <dgm:alg type="composite">
              <dgm:param type="ar" val="0.9538"/>
            </dgm:alg>
            <dgm:constrLst>
              <dgm:constr type="primFontSz" for="des" forName="Parent" val="65"/>
              <dgm:constr type="primFontSz" for="des" forName="Child1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5" refType="primFontSz" refFor="des" refForName="Parent" op="lte"/>
              <dgm:constr type="primFontSz" for="des" forName="Child6" refType="primFontSz" refFor="des" refForName="Parent" op="lte"/>
              <dgm:constr type="primFontSz" for="des" forName="Child7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ptType="node" op="equ" val="65"/>
              <dgm:constr type="r" for="ch" forName="Accent6" refType="w" fact="0.9066"/>
              <dgm:constr type="t" for="ch" forName="Accent6" refType="h" fact="0.4635"/>
              <dgm:constr type="w" for="ch" forName="Accent6" refType="w" fact="0.1622"/>
              <dgm:constr type="h" for="ch" forName="Accent6" refType="h" fact="0.1333"/>
              <dgm:constr type="r" for="ch" forName="Accent5" refType="w" fact="0.7142"/>
              <dgm:constr type="t" for="ch" forName="Accent5" refType="h" fact="0.7126"/>
              <dgm:constr type="w" for="ch" forName="Accent5" refType="w" fact="0.1622"/>
              <dgm:constr type="h" for="ch" forName="Accent5" refType="h" fact="0.1333"/>
              <dgm:constr type="r" for="ch" forName="Accent4" refType="w" fact="0.388"/>
              <dgm:constr type="t" for="ch" forName="Accent4" refType="h" fact="0.6834"/>
              <dgm:constr type="w" for="ch" forName="Accent4" refType="w" fact="0.1622"/>
              <dgm:constr type="h" for="ch" forName="Accent4" refType="h" fact="0.1333"/>
              <dgm:constr type="r" for="ch" forName="Accent3" refType="w" fact="0.2565"/>
              <dgm:constr type="t" for="ch" forName="Accent3" refType="h" fact="0.4021"/>
              <dgm:constr type="w" for="ch" forName="Accent3" refType="w" fact="0.1622"/>
              <dgm:constr type="h" for="ch" forName="Accent3" refType="h" fact="0.1333"/>
              <dgm:constr type="r" for="ch" forName="Accent2" refType="w" fact="0.4458"/>
              <dgm:constr type="t" for="ch" forName="Accent2" refType="h" fact="0.1529"/>
              <dgm:constr type="w" for="ch" forName="Accent2" refType="w" fact="0.1622"/>
              <dgm:constr type="h" for="ch" forName="Accent2" refType="h" fact="0.1333"/>
              <dgm:constr type="r" for="ch" forName="Accent1" refType="w" fact="0"/>
              <dgm:constr type="t" for="ch" forName="Accent1" refType="h" fact="0"/>
              <dgm:constr type="w" for="ch" forName="Accent1" refType="w" fact="0"/>
              <dgm:constr type="h" for="ch" forName="Accent1" refType="h" fact="0"/>
              <dgm:constr type="r" for="ch" forName="Child4" refType="w" fact="0.6754"/>
              <dgm:constr type="t" for="ch" forName="Child4" refType="h" fact="0.7093"/>
              <dgm:constr type="w" for="ch" forName="Child4" refType="w" fact="0.3523"/>
              <dgm:constr type="h" for="ch" forName="Child4" refType="h" fact="0.2907"/>
              <dgm:constr type="r" for="ch" forName="Parent" refType="w" fact="0.715"/>
              <dgm:constr type="t" for="ch" forName="Parent" refType="h" fact="0.3226"/>
              <dgm:constr type="w" for="ch" forName="Parent" refType="w" fact="0.4299"/>
              <dgm:constr type="h" for="ch" forName="Parent" refType="h" fact="0.3547"/>
              <dgm:constr type="r" for="ch" forName="Child2" refType="w" fact="0.3523"/>
              <dgm:constr type="t" for="ch" forName="Child2" refType="h" fact="0.1788"/>
              <dgm:constr type="w" for="ch" forName="Child2" refType="w" fact="0.3523"/>
              <dgm:constr type="h" for="ch" forName="Child2" refType="h" fact="0.2907"/>
              <dgm:constr type="r" for="ch" forName="Child3" refType="w" fact="0.3523"/>
              <dgm:constr type="t" for="ch" forName="Child3" refType="h" fact="0.5303"/>
              <dgm:constr type="w" for="ch" forName="Child3" refType="w" fact="0.3523"/>
              <dgm:constr type="h" for="ch" forName="Child3" refType="h" fact="0.2907"/>
              <dgm:constr type="r" for="ch" forName="Child5" refType="w"/>
              <dgm:constr type="t" for="ch" forName="Child5" refType="h" fact="0.5305"/>
              <dgm:constr type="w" for="ch" forName="Child5" refType="w" fact="0.3523"/>
              <dgm:constr type="h" for="ch" forName="Child5" refType="h" fact="0.2907"/>
              <dgm:constr type="r" for="ch" forName="Child6" refType="w"/>
              <dgm:constr type="t" for="ch" forName="Child6" refType="h" fact="0.1784"/>
              <dgm:constr type="w" for="ch" forName="Child6" refType="w" fact="0.3523"/>
              <dgm:constr type="h" for="ch" forName="Child6" refType="h" fact="0.2907"/>
              <dgm:constr type="r" for="ch" forName="Child1" refType="w" fact="0.6754"/>
              <dgm:constr type="t" for="ch" forName="Child1" refType="h" fact="0"/>
              <dgm:constr type="w" for="ch" forName="Child1" refType="w" fact="0.3523"/>
              <dgm:constr type="h" for="ch" forName="Child1" refType="h" fact="0.2907"/>
            </dgm:constrLst>
          </dgm:else>
        </dgm:choose>
      </dgm:else>
    </dgm:choose>
    <dgm:forEach name="wrapper" axis="self" ptType="parTrans">
      <dgm:forEach name="accentRepeat" axis="self">
        <dgm:layoutNode name="Accent" styleLbl="bgShp">
          <dgm:alg type="sp"/>
          <dgm:shape xmlns:r="http://schemas.openxmlformats.org/officeDocument/2006/relationships" type="hexagon" r:blip="" zOrderOff="-2">
            <dgm:adjLst>
              <dgm:adj idx="1" val="0.289"/>
              <dgm:adj idx="2" val="1.1547"/>
            </dgm:adjLst>
          </dgm:shape>
          <dgm:presOf/>
        </dgm:layoutNode>
      </dgm:forEach>
    </dgm:forEach>
    <dgm:forEach name="Name20" axis="ch" ptType="node" cnt="1">
      <dgm:layoutNode name="Parent" styleLbl="node0">
        <dgm:varLst>
          <dgm:chMax val="6"/>
          <dgm:chPref val="6"/>
        </dgm:varLst>
        <dgm:alg type="tx"/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self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1" axis="ch ch" ptType="node node" st="1 1" cnt="1 1">
      <dgm:layoutNode name="Accent1">
        <dgm:alg type="sp"/>
        <dgm:shape xmlns:r="http://schemas.openxmlformats.org/officeDocument/2006/relationships" r:blip="" zOrderOff="-2">
          <dgm:adjLst/>
        </dgm:shape>
        <dgm:presOf/>
        <dgm:constrLst/>
        <dgm:forEach name="Name22" ref="accentRepeat"/>
      </dgm:layoutNode>
      <dgm:layoutNode name="Child1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3" axis="ch ch" ptType="node node" st="1 2" cnt="1 1">
      <dgm:layoutNode name="Accent2">
        <dgm:alg type="sp"/>
        <dgm:shape xmlns:r="http://schemas.openxmlformats.org/officeDocument/2006/relationships" r:blip="" zOrderOff="-2">
          <dgm:adjLst/>
        </dgm:shape>
        <dgm:presOf/>
        <dgm:constrLst/>
        <dgm:forEach name="Name24" ref="accentRepeat"/>
      </dgm:layoutNode>
      <dgm:layoutNode name="Child2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5" axis="ch ch" ptType="node node" st="1 3" cnt="1 1">
      <dgm:layoutNode name="Accent3">
        <dgm:alg type="sp"/>
        <dgm:shape xmlns:r="http://schemas.openxmlformats.org/officeDocument/2006/relationships" r:blip="" zOrderOff="-2">
          <dgm:adjLst/>
        </dgm:shape>
        <dgm:presOf/>
        <dgm:constrLst/>
        <dgm:forEach name="Name26" ref="accentRepeat"/>
      </dgm:layoutNode>
      <dgm:layoutNode name="Child3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7" axis="ch ch" ptType="node node" st="1 4" cnt="1 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  <dgm:layoutNode name="Child4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29" axis="ch ch" ptType="node node" st="1 5" cnt="1 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30" ref="accentRepeat"/>
      </dgm:layoutNode>
      <dgm:layoutNode name="Child5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1" axis="ch ch" ptType="node node" st="1 6" cnt="1 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32" ref="accentRepeat"/>
      </dgm:layoutNode>
      <dgm:layoutNode name="Child6" styleLbl="node1">
        <dgm:varLst>
          <dgm:chMax val="0"/>
          <dgm:chPref val="0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hexagon" r:blip="">
          <dgm:adjLst>
            <dgm:adj idx="1" val="0.2857"/>
            <dgm:adj idx="2" val="1.1547"/>
          </dgm:adjLst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9/2/quickstyle/3d8">
  <dgm:title val=""/>
  <dgm:desc val=""/>
  <dgm:catLst>
    <dgm:cat type="3D" pri="11800"/>
  </dgm:catLst>
  <dgm:scene3d>
    <a:camera prst="perspectiveHeroicExtremeRightFacing" zoom="82000">
      <a:rot lat="21300000" lon="20400000" rev="180000"/>
    </a:camera>
    <a:lightRig rig="morning" dir="t">
      <a:rot lat="0" lon="0" rev="20400000"/>
    </a:lightRig>
  </dgm:scene3d>
  <dgm:styleLbl name="node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0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60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635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1520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90500" prstMaterial="matte">
      <a:bevelT w="120650" h="38100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52400" extrusionH="63500" prstMaterial="matte">
      <a:bevelT w="4445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190500" prstMaterial="matte">
      <a:bevelT w="120650" h="38100" prst="relaxedInset"/>
      <a:bevelB w="120650" h="571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895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3590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1451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8736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9279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68380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24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986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3119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6568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632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3">
                <a:lumMod val="20000"/>
                <a:lumOff val="80000"/>
              </a:schemeClr>
            </a:gs>
            <a:gs pos="39999">
              <a:schemeClr val="accent3">
                <a:lumMod val="40000"/>
                <a:lumOff val="60000"/>
              </a:schemeClr>
            </a:gs>
            <a:gs pos="70000">
              <a:schemeClr val="accent3">
                <a:lumMod val="60000"/>
                <a:lumOff val="40000"/>
              </a:schemeClr>
            </a:gs>
            <a:gs pos="100000">
              <a:schemeClr val="accent3">
                <a:lumMod val="50000"/>
              </a:schemeClr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644cea91371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938" y="-1588"/>
            <a:ext cx="1508126" cy="16668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4C71EC6-210F-42DE-9C53-41977AD35B3D}" type="datetimeFigureOut">
              <a:rPr lang="ru-RU" smtClean="0"/>
              <a:t>11.01.2013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fld id="{B19B0651-EE4F-4900-A07F-96A6BFA9D0F0}" type="slidenum">
              <a:rPr lang="ru-RU" smtClean="0"/>
              <a:t>‹№›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 cap="all">
          <a:ln w="9000" cmpd="sng">
            <a:solidFill>
              <a:schemeClr val="accent4">
                <a:shade val="50000"/>
                <a:satMod val="120000"/>
              </a:schemeClr>
            </a:solidFill>
            <a:prstDash val="solid"/>
          </a:ln>
          <a:gradFill>
            <a:gsLst>
              <a:gs pos="0">
                <a:schemeClr val="accent4">
                  <a:shade val="20000"/>
                  <a:satMod val="245000"/>
                </a:schemeClr>
              </a:gs>
              <a:gs pos="43000">
                <a:schemeClr val="accent4">
                  <a:satMod val="255000"/>
                </a:schemeClr>
              </a:gs>
              <a:gs pos="48000">
                <a:schemeClr val="accent4">
                  <a:shade val="85000"/>
                  <a:satMod val="255000"/>
                </a:schemeClr>
              </a:gs>
              <a:gs pos="100000">
                <a:schemeClr val="accent4">
                  <a:shade val="20000"/>
                  <a:satMod val="245000"/>
                </a:schemeClr>
              </a:gs>
            </a:gsLst>
            <a:lin ang="5400000"/>
          </a:gradFill>
          <a:effectLst>
            <a:reflection blurRad="12700" stA="28000" endPos="45000" dist="1000" dir="5400000" sy="-100000" algn="bl" rotWithShape="0"/>
          </a:effectLst>
          <a:latin typeface="Constantia" pitchFamily="18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onstantia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4E5D1F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5" Type="http://schemas.microsoft.com/office/2007/relationships/hdphoto" Target="../media/hdphoto2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Подорож до шкільної країни</a:t>
            </a: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z="7200" dirty="0" smtClean="0"/>
              <a:t>«Сім джерел»</a:t>
            </a:r>
            <a:endParaRPr lang="uk-UA" sz="7200" dirty="0"/>
          </a:p>
        </p:txBody>
      </p:sp>
    </p:spTree>
    <p:extLst>
      <p:ext uri="{BB962C8B-B14F-4D97-AF65-F5344CB8AC3E}">
        <p14:creationId xmlns:p14="http://schemas.microsoft.com/office/powerpoint/2010/main" val="272543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5000"/>
    </mc:Choice>
    <mc:Fallback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67744" y="332656"/>
            <a:ext cx="629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Виховання через проектну діяльність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097125016"/>
              </p:ext>
            </p:extLst>
          </p:nvPr>
        </p:nvGraphicFramePr>
        <p:xfrm>
          <a:off x="539552" y="594266"/>
          <a:ext cx="8280919" cy="58590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7322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842" y="3327527"/>
            <a:ext cx="300948" cy="13390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2356" y="3249744"/>
            <a:ext cx="488999" cy="141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3031648"/>
            <a:ext cx="374841" cy="16677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9870" y="3020787"/>
            <a:ext cx="392038" cy="1717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994" y="3110402"/>
            <a:ext cx="360363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99742" y="332656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Неформальний підхід до виховання – </a:t>
            </a:r>
            <a:b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крок до успіху!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311" y="1806576"/>
            <a:ext cx="163988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545" y="1806576"/>
            <a:ext cx="1633537" cy="162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3966" y="1825626"/>
            <a:ext cx="1609725" cy="160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2060" y="1834288"/>
            <a:ext cx="1609725" cy="1603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9309" y="1859405"/>
            <a:ext cx="1597025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 Box 70"/>
          <p:cNvSpPr txBox="1">
            <a:spLocks noChangeArrowheads="1"/>
          </p:cNvSpPr>
          <p:nvPr/>
        </p:nvSpPr>
        <p:spPr bwMode="auto">
          <a:xfrm>
            <a:off x="475047" y="2325212"/>
            <a:ext cx="1266417" cy="695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 wrap="square"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Планування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виховної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роботи</a:t>
            </a: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076451" y="2282963"/>
            <a:ext cx="1343421" cy="8733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Врахування</a:t>
            </a:r>
          </a:p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05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індивідуальних</a:t>
            </a:r>
          </a:p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особливостей</a:t>
            </a:r>
          </a:p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учнів</a:t>
            </a:r>
            <a:endParaRPr lang="en-US" sz="1400" b="1" dirty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47282" y="2236240"/>
            <a:ext cx="1224136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Проект</a:t>
            </a:r>
          </a:p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“Тематичні</a:t>
            </a:r>
          </a:p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тижні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652120" y="2168770"/>
            <a:ext cx="1008112" cy="824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Проект</a:t>
            </a:r>
          </a:p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“Мій рейтинг</a:t>
            </a:r>
          </a:p>
          <a:p>
            <a:pPr marL="0" marR="0" lvl="0" indent="0" algn="ctr" defTabSz="914400" eaLnBrk="1" fontAlgn="base" latinLnBrk="0" hangingPunct="1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solidFill>
                  <a:srgbClr val="333333"/>
                </a:solidFill>
                <a:effectLst/>
                <a:uLnTx/>
                <a:uFillTx/>
                <a:latin typeface="Arial" charset="0"/>
                <a:cs typeface="Arial" charset="0"/>
              </a:rPr>
              <a:t> у класі</a:t>
            </a: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948264" y="2343962"/>
            <a:ext cx="1368152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333333"/>
                </a:solidFill>
                <a:latin typeface="Arial" charset="0"/>
                <a:cs typeface="Arial" charset="0"/>
              </a:rPr>
              <a:t>Системність</a:t>
            </a:r>
          </a:p>
          <a:p>
            <a:pPr lvl="0" algn="ctr" fontAlgn="base">
              <a:lnSpc>
                <a:spcPct val="60000"/>
              </a:lnSpc>
              <a:spcBef>
                <a:spcPct val="50000"/>
              </a:spcBef>
              <a:spcAft>
                <a:spcPct val="0"/>
              </a:spcAft>
              <a:defRPr/>
            </a:pPr>
            <a:r>
              <a:rPr lang="uk-UA" sz="1400" b="1" dirty="0">
                <a:solidFill>
                  <a:srgbClr val="333333"/>
                </a:solidFill>
                <a:latin typeface="Arial" charset="0"/>
                <a:cs typeface="Arial" charset="0"/>
              </a:rPr>
              <a:t>у роботі</a:t>
            </a:r>
            <a:endParaRPr lang="en-US" sz="1400" b="1" dirty="0">
              <a:solidFill>
                <a:srgbClr val="333333"/>
              </a:solidFill>
              <a:latin typeface="Arial" charset="0"/>
              <a:cs typeface="Arial" charset="0"/>
            </a:endParaRPr>
          </a:p>
        </p:txBody>
      </p:sp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651" y="5373216"/>
            <a:ext cx="712188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887037" y="5704071"/>
            <a:ext cx="9488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мета</a:t>
            </a:r>
            <a:endParaRPr lang="en-US" sz="28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384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ChangeArrowheads="1"/>
          </p:cNvSpPr>
          <p:nvPr/>
        </p:nvSpPr>
        <p:spPr bwMode="gray">
          <a:xfrm>
            <a:off x="7232650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F7C037"/>
              </a:gs>
              <a:gs pos="100000">
                <a:srgbClr val="F7C037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gray">
          <a:xfrm>
            <a:off x="6069013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F7C037"/>
              </a:gs>
              <a:gs pos="100000">
                <a:srgbClr val="F7C037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2453608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6" name="Rectangle 36"/>
          <p:cNvSpPr>
            <a:spLocks noChangeArrowheads="1"/>
          </p:cNvSpPr>
          <p:nvPr/>
        </p:nvSpPr>
        <p:spPr bwMode="gray">
          <a:xfrm>
            <a:off x="4777552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73C95B"/>
              </a:gs>
              <a:gs pos="100000">
                <a:srgbClr val="73C95B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3" name="Group 8"/>
          <p:cNvGrpSpPr>
            <a:grpSpLocks/>
          </p:cNvGrpSpPr>
          <p:nvPr/>
        </p:nvGrpSpPr>
        <p:grpSpPr bwMode="auto">
          <a:xfrm>
            <a:off x="1006475" y="4092575"/>
            <a:ext cx="2273300" cy="536575"/>
            <a:chOff x="3964" y="2071"/>
            <a:chExt cx="1484" cy="330"/>
          </a:xfrm>
        </p:grpSpPr>
        <p:sp>
          <p:nvSpPr>
            <p:cNvPr id="44" name="AutoShape 9"/>
            <p:cNvSpPr>
              <a:spLocks noChangeArrowheads="1"/>
            </p:cNvSpPr>
            <p:nvPr/>
          </p:nvSpPr>
          <p:spPr bwMode="lt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CB057B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AutoShape 10"/>
            <p:cNvSpPr>
              <a:spLocks noChangeArrowheads="1"/>
            </p:cNvSpPr>
            <p:nvPr/>
          </p:nvSpPr>
          <p:spPr bwMode="lt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CB057B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403649" y="188640"/>
            <a:ext cx="774035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Роль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класного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керівника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у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щоденному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 smtClean="0">
                <a:solidFill>
                  <a:schemeClr val="accent3">
                    <a:lumMod val="50000"/>
                  </a:schemeClr>
                </a:solidFill>
              </a:rPr>
              <a:t>вихованні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4000" b="1" dirty="0" err="1">
                <a:solidFill>
                  <a:schemeClr val="accent3">
                    <a:lumMod val="50000"/>
                  </a:schemeClr>
                </a:solidFill>
              </a:rPr>
              <a:t>школярів</a:t>
            </a:r>
            <a:r>
              <a:rPr lang="ru-RU" sz="40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uk-UA" sz="4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4301068" y="2916238"/>
            <a:ext cx="1711325" cy="536575"/>
            <a:chOff x="3964" y="2071"/>
            <a:chExt cx="1484" cy="33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Group 11"/>
          <p:cNvGrpSpPr>
            <a:grpSpLocks/>
          </p:cNvGrpSpPr>
          <p:nvPr/>
        </p:nvGrpSpPr>
        <p:grpSpPr bwMode="auto">
          <a:xfrm>
            <a:off x="6122164" y="4092575"/>
            <a:ext cx="2273300" cy="536575"/>
            <a:chOff x="3964" y="2071"/>
            <a:chExt cx="1484" cy="330"/>
          </a:xfrm>
        </p:grpSpPr>
        <p:sp>
          <p:nvSpPr>
            <p:cNvPr id="9" name="AutoShape 12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F7C037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AutoShape 13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F7C037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1" name="Group 14"/>
          <p:cNvGrpSpPr>
            <a:grpSpLocks/>
          </p:cNvGrpSpPr>
          <p:nvPr/>
        </p:nvGrpSpPr>
        <p:grpSpPr bwMode="auto">
          <a:xfrm>
            <a:off x="3772431" y="4102100"/>
            <a:ext cx="2273300" cy="536575"/>
            <a:chOff x="3964" y="2071"/>
            <a:chExt cx="1484" cy="330"/>
          </a:xfrm>
        </p:grpSpPr>
        <p:sp>
          <p:nvSpPr>
            <p:cNvPr id="12" name="AutoShape 15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73C95B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6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73C95B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4" name="Group 17"/>
          <p:cNvGrpSpPr>
            <a:grpSpLocks/>
          </p:cNvGrpSpPr>
          <p:nvPr/>
        </p:nvGrpSpPr>
        <p:grpSpPr bwMode="auto">
          <a:xfrm>
            <a:off x="2127781" y="2916238"/>
            <a:ext cx="1711325" cy="536575"/>
            <a:chOff x="3964" y="2071"/>
            <a:chExt cx="1484" cy="330"/>
          </a:xfrm>
        </p:grpSpPr>
        <p:sp>
          <p:nvSpPr>
            <p:cNvPr id="15" name="AutoShape 18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AutoShape 19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2186518" y="2057400"/>
            <a:ext cx="1597025" cy="536575"/>
            <a:chOff x="3964" y="2071"/>
            <a:chExt cx="1484" cy="330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gray">
            <a:xfrm>
              <a:off x="3964" y="2071"/>
              <a:ext cx="1484" cy="330"/>
            </a:xfrm>
            <a:prstGeom prst="roundRect">
              <a:avLst>
                <a:gd name="adj" fmla="val 16667"/>
              </a:avLst>
            </a:prstGeom>
            <a:solidFill>
              <a:srgbClr val="DDDDDD"/>
            </a:solidFill>
            <a:ln w="12700" algn="ctr">
              <a:solidFill>
                <a:srgbClr val="80808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gray">
            <a:xfrm>
              <a:off x="3987" y="2091"/>
              <a:ext cx="1432" cy="134"/>
            </a:xfrm>
            <a:prstGeom prst="roundRect">
              <a:avLst>
                <a:gd name="adj" fmla="val 28356"/>
              </a:avLst>
            </a:prstGeom>
            <a:gradFill rotWithShape="1">
              <a:gsLst>
                <a:gs pos="0">
                  <a:srgbClr val="FFFFFF">
                    <a:alpha val="70000"/>
                  </a:srgbClr>
                </a:gs>
                <a:gs pos="100000">
                  <a:srgbClr val="DDDDDD">
                    <a:alpha val="70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0" name="Rectangle 23"/>
          <p:cNvSpPr>
            <a:spLocks noChangeArrowheads="1"/>
          </p:cNvSpPr>
          <p:nvPr/>
        </p:nvSpPr>
        <p:spPr bwMode="ltGray">
          <a:xfrm>
            <a:off x="1096139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CB057B"/>
              </a:gs>
              <a:gs pos="100000">
                <a:srgbClr val="CB057B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1" name="Rectangle 24"/>
          <p:cNvSpPr>
            <a:spLocks noChangeArrowheads="1"/>
          </p:cNvSpPr>
          <p:nvPr/>
        </p:nvSpPr>
        <p:spPr bwMode="ltGray">
          <a:xfrm>
            <a:off x="2259777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CB057B"/>
              </a:gs>
              <a:gs pos="100000">
                <a:srgbClr val="CB057B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kx="-2453608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cxnSp>
        <p:nvCxnSpPr>
          <p:cNvPr id="22" name="AutoShape 25"/>
          <p:cNvCxnSpPr>
            <a:cxnSpLocks noChangeShapeType="1"/>
          </p:cNvCxnSpPr>
          <p:nvPr/>
        </p:nvCxnSpPr>
        <p:spPr bwMode="black">
          <a:xfrm flipH="1">
            <a:off x="3858156" y="3157538"/>
            <a:ext cx="430212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AutoShape 26"/>
          <p:cNvCxnSpPr>
            <a:cxnSpLocks noChangeShapeType="1"/>
            <a:endCxn id="15" idx="2"/>
          </p:cNvCxnSpPr>
          <p:nvPr/>
        </p:nvCxnSpPr>
        <p:spPr bwMode="black">
          <a:xfrm rot="16200000">
            <a:off x="2366700" y="3475831"/>
            <a:ext cx="639762" cy="593725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AutoShape 27"/>
          <p:cNvCxnSpPr>
            <a:cxnSpLocks noChangeShapeType="1"/>
            <a:endCxn id="15" idx="2"/>
          </p:cNvCxnSpPr>
          <p:nvPr/>
        </p:nvCxnSpPr>
        <p:spPr bwMode="black">
          <a:xfrm rot="5400000" flipH="1">
            <a:off x="4889237" y="1547019"/>
            <a:ext cx="639762" cy="4451350"/>
          </a:xfrm>
          <a:prstGeom prst="bentConnector3">
            <a:avLst>
              <a:gd name="adj1" fmla="val 49875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" name="Text Box 28"/>
          <p:cNvSpPr txBox="1">
            <a:spLocks noChangeArrowheads="1"/>
          </p:cNvSpPr>
          <p:nvPr/>
        </p:nvSpPr>
        <p:spPr bwMode="black">
          <a:xfrm>
            <a:off x="2154768" y="2138363"/>
            <a:ext cx="1655763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</a:rPr>
              <a:t>ПЛАНУВАННЯ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CC00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</a:endParaRPr>
          </a:p>
        </p:txBody>
      </p:sp>
      <p:sp>
        <p:nvSpPr>
          <p:cNvPr id="26" name="Text Box 29"/>
          <p:cNvSpPr txBox="1">
            <a:spLocks noChangeArrowheads="1"/>
          </p:cNvSpPr>
          <p:nvPr/>
        </p:nvSpPr>
        <p:spPr bwMode="black">
          <a:xfrm>
            <a:off x="4313768" y="2852738"/>
            <a:ext cx="16891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6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Виховний план школи</a:t>
            </a:r>
            <a:endParaRPr kumimoji="0" lang="en-US" sz="16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7" name="Text Box 30"/>
          <p:cNvSpPr txBox="1">
            <a:spLocks noChangeArrowheads="1"/>
          </p:cNvSpPr>
          <p:nvPr/>
        </p:nvSpPr>
        <p:spPr bwMode="gray">
          <a:xfrm>
            <a:off x="5980877" y="4092575"/>
            <a:ext cx="2592388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Планування на початку семестру (року) і в ході роботи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black">
          <a:xfrm>
            <a:off x="777901" y="4125095"/>
            <a:ext cx="2592387" cy="639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Планування на початку семестру (року) на цілий семестр (рік)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9" name="Text Box 32"/>
          <p:cNvSpPr txBox="1">
            <a:spLocks noChangeArrowheads="1"/>
          </p:cNvSpPr>
          <p:nvPr/>
        </p:nvSpPr>
        <p:spPr bwMode="ltGray">
          <a:xfrm>
            <a:off x="996127" y="5114925"/>
            <a:ext cx="1308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Дата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0" name="Text Box 33"/>
          <p:cNvSpPr txBox="1">
            <a:spLocks noChangeArrowheads="1"/>
          </p:cNvSpPr>
          <p:nvPr/>
        </p:nvSpPr>
        <p:spPr bwMode="ltGray">
          <a:xfrm>
            <a:off x="2155002" y="5114925"/>
            <a:ext cx="13081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Запланована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робота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1" name="Text Box 34"/>
          <p:cNvSpPr txBox="1">
            <a:spLocks noChangeArrowheads="1"/>
          </p:cNvSpPr>
          <p:nvPr/>
        </p:nvSpPr>
        <p:spPr bwMode="gray">
          <a:xfrm>
            <a:off x="3737709" y="4179888"/>
            <a:ext cx="2200275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FFFFFF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Планування  в ході роботи (за потребою)</a:t>
            </a:r>
            <a:endParaRPr kumimoji="0" lang="en-US" sz="12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35"/>
          <p:cNvSpPr>
            <a:spLocks noChangeArrowheads="1"/>
          </p:cNvSpPr>
          <p:nvPr/>
        </p:nvSpPr>
        <p:spPr bwMode="gray">
          <a:xfrm>
            <a:off x="3613914" y="4779963"/>
            <a:ext cx="1085850" cy="1263650"/>
          </a:xfrm>
          <a:prstGeom prst="rect">
            <a:avLst/>
          </a:prstGeom>
          <a:gradFill rotWithShape="1">
            <a:gsLst>
              <a:gs pos="0">
                <a:srgbClr val="73C95B"/>
              </a:gs>
              <a:gs pos="100000">
                <a:srgbClr val="73C95B">
                  <a:gamma/>
                  <a:shade val="72549"/>
                  <a:invGamma/>
                </a:srgbClr>
              </a:gs>
            </a:gsLst>
            <a:lin ang="5400000" scaled="1"/>
          </a:gradFill>
          <a:ln w="9525" algn="ctr">
            <a:solidFill>
              <a:srgbClr val="FFFFFF"/>
            </a:solidFill>
            <a:miter lim="800000"/>
            <a:headEnd/>
            <a:tailEnd/>
          </a:ln>
          <a:effectLst>
            <a:outerShdw sy="50000" rotWithShape="0">
              <a:srgbClr val="FFFFFF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37"/>
          <p:cNvSpPr txBox="1">
            <a:spLocks noChangeArrowheads="1"/>
          </p:cNvSpPr>
          <p:nvPr/>
        </p:nvSpPr>
        <p:spPr bwMode="gray">
          <a:xfrm>
            <a:off x="3513902" y="5114925"/>
            <a:ext cx="13081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Непередбачена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робота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4" name="Text Box 38"/>
          <p:cNvSpPr txBox="1">
            <a:spLocks noChangeArrowheads="1"/>
          </p:cNvSpPr>
          <p:nvPr/>
        </p:nvSpPr>
        <p:spPr bwMode="gray">
          <a:xfrm>
            <a:off x="4672777" y="5114925"/>
            <a:ext cx="1308100" cy="5492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Індивідуальна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робота</a:t>
            </a:r>
            <a:endParaRPr kumimoji="0" lang="en-US" sz="12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5" name="Text Box 39"/>
          <p:cNvSpPr txBox="1">
            <a:spLocks noChangeArrowheads="1"/>
          </p:cNvSpPr>
          <p:nvPr/>
        </p:nvSpPr>
        <p:spPr bwMode="gray">
          <a:xfrm>
            <a:off x="6039614" y="5114925"/>
            <a:ext cx="13081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Робота з батьками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6" name="Text Box 40"/>
          <p:cNvSpPr txBox="1">
            <a:spLocks noChangeArrowheads="1"/>
          </p:cNvSpPr>
          <p:nvPr/>
        </p:nvSpPr>
        <p:spPr bwMode="gray">
          <a:xfrm>
            <a:off x="7127875" y="5114925"/>
            <a:ext cx="1308100" cy="304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182326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Примітки </a:t>
            </a:r>
            <a:endParaRPr kumimoji="0" lang="en-US" sz="14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37" name="Text Box 41"/>
          <p:cNvSpPr txBox="1">
            <a:spLocks noChangeArrowheads="1"/>
          </p:cNvSpPr>
          <p:nvPr/>
        </p:nvSpPr>
        <p:spPr bwMode="black">
          <a:xfrm>
            <a:off x="2257956" y="2992438"/>
            <a:ext cx="14605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</a:rPr>
              <a:t>Виховний план класу</a:t>
            </a: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</a:endParaRPr>
          </a:p>
        </p:txBody>
      </p:sp>
      <p:cxnSp>
        <p:nvCxnSpPr>
          <p:cNvPr id="38" name="AutoShape 42"/>
          <p:cNvCxnSpPr>
            <a:cxnSpLocks noChangeShapeType="1"/>
            <a:stCxn id="18" idx="2"/>
            <a:endCxn id="15" idx="0"/>
          </p:cNvCxnSpPr>
          <p:nvPr/>
        </p:nvCxnSpPr>
        <p:spPr bwMode="black">
          <a:xfrm flipH="1">
            <a:off x="2983443" y="2593975"/>
            <a:ext cx="1588" cy="322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9" name="AutoShape 43"/>
          <p:cNvCxnSpPr>
            <a:cxnSpLocks noChangeShapeType="1"/>
            <a:stCxn id="15" idx="2"/>
            <a:endCxn id="12" idx="0"/>
          </p:cNvCxnSpPr>
          <p:nvPr/>
        </p:nvCxnSpPr>
        <p:spPr bwMode="black">
          <a:xfrm rot="16200000" flipH="1">
            <a:off x="3621618" y="2814638"/>
            <a:ext cx="649287" cy="1925638"/>
          </a:xfrm>
          <a:prstGeom prst="bentConnector3">
            <a:avLst>
              <a:gd name="adj1" fmla="val 49880"/>
            </a:avLst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457241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2"/>
          <p:cNvSpPr>
            <a:spLocks/>
          </p:cNvSpPr>
          <p:nvPr/>
        </p:nvSpPr>
        <p:spPr bwMode="ltGray">
          <a:xfrm flipH="1">
            <a:off x="2103438" y="1828800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CB05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3"/>
          <p:cNvSpPr>
            <a:spLocks/>
          </p:cNvSpPr>
          <p:nvPr/>
        </p:nvSpPr>
        <p:spPr bwMode="ltGray">
          <a:xfrm>
            <a:off x="4564063" y="1828800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23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Freeform 4"/>
          <p:cNvSpPr>
            <a:spLocks/>
          </p:cNvSpPr>
          <p:nvPr/>
        </p:nvSpPr>
        <p:spPr bwMode="gray">
          <a:xfrm>
            <a:off x="2103438" y="3919538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F7C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Freeform 5"/>
          <p:cNvSpPr>
            <a:spLocks/>
          </p:cNvSpPr>
          <p:nvPr/>
        </p:nvSpPr>
        <p:spPr bwMode="gray">
          <a:xfrm flipH="1">
            <a:off x="4564063" y="3919538"/>
            <a:ext cx="2341562" cy="1962150"/>
          </a:xfrm>
          <a:custGeom>
            <a:avLst/>
            <a:gdLst>
              <a:gd name="T0" fmla="*/ 303 w 1299"/>
              <a:gd name="T1" fmla="*/ 1008 h 1008"/>
              <a:gd name="T2" fmla="*/ 1299 w 1299"/>
              <a:gd name="T3" fmla="*/ 1008 h 1008"/>
              <a:gd name="T4" fmla="*/ 1296 w 1299"/>
              <a:gd name="T5" fmla="*/ 315 h 1008"/>
              <a:gd name="T6" fmla="*/ 942 w 1299"/>
              <a:gd name="T7" fmla="*/ 0 h 1008"/>
              <a:gd name="T8" fmla="*/ 3 w 1299"/>
              <a:gd name="T9" fmla="*/ 0 h 1008"/>
              <a:gd name="T10" fmla="*/ 0 w 1299"/>
              <a:gd name="T11" fmla="*/ 723 h 1008"/>
              <a:gd name="T12" fmla="*/ 303 w 1299"/>
              <a:gd name="T13" fmla="*/ 1008 h 100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299"/>
              <a:gd name="T22" fmla="*/ 0 h 1008"/>
              <a:gd name="T23" fmla="*/ 1299 w 1299"/>
              <a:gd name="T24" fmla="*/ 1008 h 1008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299" h="1008">
                <a:moveTo>
                  <a:pt x="303" y="1008"/>
                </a:moveTo>
                <a:cubicBezTo>
                  <a:pt x="801" y="1008"/>
                  <a:pt x="1299" y="1008"/>
                  <a:pt x="1299" y="1008"/>
                </a:cubicBezTo>
                <a:cubicBezTo>
                  <a:pt x="1299" y="1008"/>
                  <a:pt x="1297" y="661"/>
                  <a:pt x="1296" y="315"/>
                </a:cubicBezTo>
                <a:cubicBezTo>
                  <a:pt x="1290" y="150"/>
                  <a:pt x="1161" y="0"/>
                  <a:pt x="942" y="0"/>
                </a:cubicBezTo>
                <a:cubicBezTo>
                  <a:pt x="472" y="0"/>
                  <a:pt x="3" y="0"/>
                  <a:pt x="3" y="0"/>
                </a:cubicBezTo>
                <a:cubicBezTo>
                  <a:pt x="3" y="0"/>
                  <a:pt x="1" y="361"/>
                  <a:pt x="0" y="723"/>
                </a:cubicBezTo>
                <a:cubicBezTo>
                  <a:pt x="0" y="915"/>
                  <a:pt x="144" y="1002"/>
                  <a:pt x="303" y="1008"/>
                </a:cubicBezTo>
                <a:close/>
              </a:path>
            </a:pathLst>
          </a:custGeom>
          <a:solidFill>
            <a:srgbClr val="73C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Oval 6"/>
          <p:cNvSpPr>
            <a:spLocks noChangeArrowheads="1"/>
          </p:cNvSpPr>
          <p:nvPr/>
        </p:nvSpPr>
        <p:spPr bwMode="gray">
          <a:xfrm>
            <a:off x="3276600" y="2708275"/>
            <a:ext cx="2362200" cy="2362200"/>
          </a:xfrm>
          <a:prstGeom prst="ellipse">
            <a:avLst/>
          </a:prstGeom>
          <a:solidFill>
            <a:srgbClr val="FF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класний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керівник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Text Box 7"/>
          <p:cNvSpPr txBox="1">
            <a:spLocks noChangeArrowheads="1"/>
          </p:cNvSpPr>
          <p:nvPr/>
        </p:nvSpPr>
        <p:spPr bwMode="gray">
          <a:xfrm>
            <a:off x="2332038" y="2286000"/>
            <a:ext cx="1792287" cy="623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ідея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«сродної праці»</a:t>
            </a:r>
            <a:r>
              <a:rPr kumimoji="0" lang="uk-UA" sz="1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4848225" y="2286000"/>
            <a:ext cx="1792288" cy="1004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шляхом голосування таємного чи відкритого</a:t>
            </a:r>
            <a:r>
              <a: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gray">
          <a:xfrm>
            <a:off x="2341563" y="4930775"/>
            <a:ext cx="1792287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анкетування</a:t>
            </a:r>
            <a:r>
              <a:rPr kumimoji="0" lang="ru-RU" sz="1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 </a:t>
            </a: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gray">
          <a:xfrm>
            <a:off x="4848225" y="4930775"/>
            <a:ext cx="1792288" cy="517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st="17961" dir="2700000" algn="ctr" rotWithShape="0">
              <a:srgbClr val="000000"/>
            </a:outerShdw>
          </a:effec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</a:rPr>
              <a:t>контролюючі органи</a:t>
            </a:r>
            <a:endParaRPr kumimoji="0" lang="en-US" sz="14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</a:endParaRPr>
          </a:p>
        </p:txBody>
      </p:sp>
      <p:sp>
        <p:nvSpPr>
          <p:cNvPr id="15" name="Rectangle 16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Розподіл обов</a:t>
            </a:r>
            <a:r>
              <a:rPr kumimoji="0" lang="en-US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’</a:t>
            </a:r>
            <a:r>
              <a:rPr kumimoji="0" lang="uk-UA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язків</a:t>
            </a:r>
            <a:endParaRPr kumimoji="0" lang="en-US" sz="3600" b="1" i="0" u="none" strike="noStrike" kern="0" cap="none" spc="0" normalizeH="0" baseline="0" noProof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64779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ПРОЕКТ «ТЕМАТИЧНІ ТИЖНІ»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006600"/>
              </a:solidFill>
              <a:effectLst/>
              <a:uLnTx/>
              <a:uFillTx/>
              <a:latin typeface="Arial"/>
              <a:ea typeface="+mj-ea"/>
              <a:cs typeface="+mj-cs"/>
            </a:endParaRPr>
          </a:p>
        </p:txBody>
      </p:sp>
      <p:sp>
        <p:nvSpPr>
          <p:cNvPr id="3" name="Freeform 3"/>
          <p:cNvSpPr>
            <a:spLocks/>
          </p:cNvSpPr>
          <p:nvPr/>
        </p:nvSpPr>
        <p:spPr bwMode="gray">
          <a:xfrm>
            <a:off x="838200" y="2819400"/>
            <a:ext cx="7505700" cy="2724150"/>
          </a:xfrm>
          <a:custGeom>
            <a:avLst/>
            <a:gdLst/>
            <a:ahLst/>
            <a:cxnLst>
              <a:cxn ang="0">
                <a:pos x="1422" y="3"/>
              </a:cxn>
              <a:cxn ang="0">
                <a:pos x="192" y="705"/>
              </a:cxn>
              <a:cxn ang="0">
                <a:pos x="1096" y="1292"/>
              </a:cxn>
              <a:cxn ang="0">
                <a:pos x="2388" y="1428"/>
              </a:cxn>
              <a:cxn ang="0">
                <a:pos x="3672" y="1275"/>
              </a:cxn>
              <a:cxn ang="0">
                <a:pos x="4524" y="705"/>
              </a:cxn>
              <a:cxn ang="0">
                <a:pos x="3294" y="27"/>
              </a:cxn>
              <a:cxn ang="0">
                <a:pos x="4704" y="717"/>
              </a:cxn>
              <a:cxn ang="0">
                <a:pos x="3798" y="1488"/>
              </a:cxn>
              <a:cxn ang="0">
                <a:pos x="2412" y="1683"/>
              </a:cxn>
              <a:cxn ang="0">
                <a:pos x="972" y="1506"/>
              </a:cxn>
              <a:cxn ang="0">
                <a:pos x="24" y="723"/>
              </a:cxn>
              <a:cxn ang="0">
                <a:pos x="1422" y="3"/>
              </a:cxn>
            </a:cxnLst>
            <a:rect l="0" t="0" r="r" b="b"/>
            <a:pathLst>
              <a:path w="4728" h="1686">
                <a:moveTo>
                  <a:pt x="1422" y="3"/>
                </a:moveTo>
                <a:cubicBezTo>
                  <a:pt x="1450" y="0"/>
                  <a:pt x="252" y="159"/>
                  <a:pt x="192" y="705"/>
                </a:cubicBezTo>
                <a:cubicBezTo>
                  <a:pt x="222" y="1041"/>
                  <a:pt x="828" y="1203"/>
                  <a:pt x="1096" y="1292"/>
                </a:cubicBezTo>
                <a:cubicBezTo>
                  <a:pt x="1364" y="1381"/>
                  <a:pt x="1955" y="1428"/>
                  <a:pt x="2388" y="1428"/>
                </a:cubicBezTo>
                <a:cubicBezTo>
                  <a:pt x="2821" y="1428"/>
                  <a:pt x="3307" y="1379"/>
                  <a:pt x="3672" y="1275"/>
                </a:cubicBezTo>
                <a:cubicBezTo>
                  <a:pt x="4037" y="1171"/>
                  <a:pt x="4506" y="987"/>
                  <a:pt x="4524" y="705"/>
                </a:cubicBezTo>
                <a:cubicBezTo>
                  <a:pt x="4518" y="207"/>
                  <a:pt x="3269" y="50"/>
                  <a:pt x="3294" y="27"/>
                </a:cubicBezTo>
                <a:cubicBezTo>
                  <a:pt x="3324" y="29"/>
                  <a:pt x="4674" y="201"/>
                  <a:pt x="4704" y="717"/>
                </a:cubicBezTo>
                <a:cubicBezTo>
                  <a:pt x="4728" y="1077"/>
                  <a:pt x="4236" y="1365"/>
                  <a:pt x="3798" y="1488"/>
                </a:cubicBezTo>
                <a:cubicBezTo>
                  <a:pt x="3360" y="1611"/>
                  <a:pt x="2883" y="1680"/>
                  <a:pt x="2412" y="1683"/>
                </a:cubicBezTo>
                <a:cubicBezTo>
                  <a:pt x="1941" y="1686"/>
                  <a:pt x="1374" y="1644"/>
                  <a:pt x="972" y="1506"/>
                </a:cubicBezTo>
                <a:cubicBezTo>
                  <a:pt x="570" y="1368"/>
                  <a:pt x="0" y="1173"/>
                  <a:pt x="24" y="723"/>
                </a:cubicBezTo>
                <a:cubicBezTo>
                  <a:pt x="42" y="117"/>
                  <a:pt x="1394" y="6"/>
                  <a:pt x="1422" y="3"/>
                </a:cubicBezTo>
                <a:close/>
              </a:path>
            </a:pathLst>
          </a:custGeom>
          <a:gradFill rotWithShape="1">
            <a:gsLst>
              <a:gs pos="0">
                <a:srgbClr val="006600"/>
              </a:gs>
              <a:gs pos="100000">
                <a:srgbClr val="006600">
                  <a:gamma/>
                  <a:tint val="19216"/>
                  <a:invGamma/>
                </a:srgbClr>
              </a:gs>
            </a:gsLst>
            <a:lin ang="5400000" scaled="1"/>
          </a:gradFill>
          <a:ln w="9525" cap="flat" cmpd="sng">
            <a:noFill/>
            <a:prstDash val="solid"/>
            <a:round/>
            <a:headEnd/>
            <a:tailEnd/>
          </a:ln>
          <a:effectLst/>
          <a:scene3d>
            <a:camera prst="legacyObliqueBottom">
              <a:rot lat="21299999" lon="0" rev="0"/>
            </a:camera>
            <a:lightRig rig="legacyFlat3" dir="b"/>
          </a:scene3d>
          <a:sp3d extrusionH="1000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4" name="Group 4"/>
          <p:cNvGrpSpPr>
            <a:grpSpLocks/>
          </p:cNvGrpSpPr>
          <p:nvPr/>
        </p:nvGrpSpPr>
        <p:grpSpPr bwMode="auto">
          <a:xfrm>
            <a:off x="2362200" y="2530475"/>
            <a:ext cx="4343400" cy="965200"/>
            <a:chOff x="1383" y="1452"/>
            <a:chExt cx="2826" cy="596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ltGray">
            <a:xfrm>
              <a:off x="1383" y="1464"/>
              <a:ext cx="2824" cy="584"/>
            </a:xfrm>
            <a:prstGeom prst="ellipse">
              <a:avLst/>
            </a:prstGeom>
            <a:gradFill rotWithShape="1">
              <a:gsLst>
                <a:gs pos="0">
                  <a:srgbClr val="003955"/>
                </a:gs>
                <a:gs pos="50000">
                  <a:srgbClr val="006699"/>
                </a:gs>
                <a:gs pos="100000">
                  <a:srgbClr val="003955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6"/>
            <p:cNvSpPr>
              <a:spLocks noChangeArrowheads="1"/>
            </p:cNvSpPr>
            <p:nvPr/>
          </p:nvSpPr>
          <p:spPr bwMode="ltGray">
            <a:xfrm>
              <a:off x="1383" y="1455"/>
              <a:ext cx="2826" cy="552"/>
            </a:xfrm>
            <a:prstGeom prst="ellipse">
              <a:avLst/>
            </a:prstGeom>
            <a:gradFill rotWithShape="1">
              <a:gsLst>
                <a:gs pos="0">
                  <a:srgbClr val="006699"/>
                </a:gs>
                <a:gs pos="100000">
                  <a:srgbClr val="A9CB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ltGray">
            <a:xfrm>
              <a:off x="1385" y="1452"/>
              <a:ext cx="2808" cy="544"/>
            </a:xfrm>
            <a:prstGeom prst="ellipse">
              <a:avLst/>
            </a:prstGeom>
            <a:gradFill rotWithShape="1">
              <a:gsLst>
                <a:gs pos="0">
                  <a:srgbClr val="F6EDA8">
                    <a:gamma/>
                    <a:shade val="0"/>
                    <a:invGamma/>
                    <a:alpha val="27000"/>
                  </a:srgbClr>
                </a:gs>
                <a:gs pos="50000">
                  <a:srgbClr val="F6EDA8">
                    <a:alpha val="5000"/>
                  </a:srgbClr>
                </a:gs>
                <a:gs pos="100000">
                  <a:srgbClr val="F6EDA8">
                    <a:gamma/>
                    <a:shade val="0"/>
                    <a:invGamma/>
                    <a:alpha val="2700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AutoShape 8"/>
          <p:cNvSpPr>
            <a:spLocks noChangeArrowheads="1"/>
          </p:cNvSpPr>
          <p:nvPr/>
        </p:nvSpPr>
        <p:spPr bwMode="gray">
          <a:xfrm>
            <a:off x="3175000" y="27463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9" name="AutoShape 9"/>
          <p:cNvSpPr>
            <a:spLocks noChangeArrowheads="1"/>
          </p:cNvSpPr>
          <p:nvPr/>
        </p:nvSpPr>
        <p:spPr bwMode="ltGray">
          <a:xfrm>
            <a:off x="2514600" y="2325688"/>
            <a:ext cx="1739900" cy="598487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rgbClr val="F7C037">
                  <a:gamma/>
                  <a:shade val="76078"/>
                  <a:invGamma/>
                </a:srgbClr>
              </a:gs>
              <a:gs pos="100000">
                <a:srgbClr val="F7C037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0" name="AutoShape 10"/>
          <p:cNvSpPr>
            <a:spLocks noChangeArrowheads="1"/>
          </p:cNvSpPr>
          <p:nvPr/>
        </p:nvSpPr>
        <p:spPr bwMode="gray">
          <a:xfrm>
            <a:off x="4297363" y="1970088"/>
            <a:ext cx="566737" cy="1144587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1" name="AutoShape 11"/>
          <p:cNvSpPr>
            <a:spLocks noChangeArrowheads="1"/>
          </p:cNvSpPr>
          <p:nvPr/>
        </p:nvSpPr>
        <p:spPr bwMode="ltGray">
          <a:xfrm>
            <a:off x="3563938" y="1676400"/>
            <a:ext cx="2068512" cy="576263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rgbClr val="2393CB">
                  <a:gamma/>
                  <a:shade val="86275"/>
                  <a:invGamma/>
                </a:srgbClr>
              </a:gs>
              <a:gs pos="100000">
                <a:srgbClr val="2393C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2" name="AutoShape 12"/>
          <p:cNvSpPr>
            <a:spLocks noChangeArrowheads="1"/>
          </p:cNvSpPr>
          <p:nvPr/>
        </p:nvSpPr>
        <p:spPr bwMode="gray">
          <a:xfrm>
            <a:off x="5286375" y="2746375"/>
            <a:ext cx="566738" cy="368300"/>
          </a:xfrm>
          <a:prstGeom prst="cube">
            <a:avLst>
              <a:gd name="adj" fmla="val 48171"/>
            </a:avLst>
          </a:prstGeom>
          <a:solidFill>
            <a:srgbClr val="969696"/>
          </a:solidFill>
          <a:ln>
            <a:noFill/>
          </a:ln>
          <a:effectLst>
            <a:prstShdw prst="shdw12">
              <a:srgbClr val="000000">
                <a:alpha val="50000"/>
              </a:srgbClr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ltGray">
          <a:xfrm>
            <a:off x="4710113" y="2330450"/>
            <a:ext cx="1689100" cy="598488"/>
          </a:xfrm>
          <a:prstGeom prst="cube">
            <a:avLst>
              <a:gd name="adj" fmla="val 24338"/>
            </a:avLst>
          </a:prstGeom>
          <a:gradFill rotWithShape="1">
            <a:gsLst>
              <a:gs pos="0">
                <a:srgbClr val="73C95B">
                  <a:gamma/>
                  <a:shade val="86275"/>
                  <a:invGamma/>
                </a:srgbClr>
              </a:gs>
              <a:gs pos="100000">
                <a:srgbClr val="73C95B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4" name="Rectangle 14"/>
          <p:cNvSpPr>
            <a:spLocks noChangeArrowheads="1"/>
          </p:cNvSpPr>
          <p:nvPr/>
        </p:nvSpPr>
        <p:spPr bwMode="black">
          <a:xfrm>
            <a:off x="2411413" y="2349500"/>
            <a:ext cx="1800225" cy="639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200" b="1">
                <a:cs typeface="Arial" charset="0"/>
              </a:rPr>
              <a:t>Відстеження діяльності учнів протягом тижня</a:t>
            </a:r>
            <a:endParaRPr lang="en-US" sz="1200" b="1">
              <a:cs typeface="Arial" charset="0"/>
            </a:endParaRPr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black">
          <a:xfrm>
            <a:off x="4832350" y="2530475"/>
            <a:ext cx="127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200" b="1">
                <a:cs typeface="Arial" charset="0"/>
              </a:rPr>
              <a:t>Оголошення результатів</a:t>
            </a:r>
            <a:endParaRPr lang="en-US" sz="1200" b="1">
              <a:cs typeface="Arial" charset="0"/>
            </a:endParaRP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black">
          <a:xfrm>
            <a:off x="3419475" y="1773238"/>
            <a:ext cx="2220913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400" b="1">
                <a:cs typeface="Arial" charset="0"/>
              </a:rPr>
              <a:t>Тематика тижня, умови проведення</a:t>
            </a:r>
            <a:endParaRPr lang="en-US" sz="1400" b="1">
              <a:cs typeface="Arial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gray">
          <a:xfrm rot="1056231">
            <a:off x="684213" y="4508500"/>
            <a:ext cx="25034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200" b="1">
                <a:cs typeface="Arial" charset="0"/>
              </a:rPr>
              <a:t>Учитель спостерігає, надихає учнів на діяльність</a:t>
            </a:r>
            <a:endParaRPr lang="en-US" sz="1200" b="1">
              <a:cs typeface="Arial" charset="0"/>
            </a:endParaRPr>
          </a:p>
        </p:txBody>
      </p:sp>
      <p:sp>
        <p:nvSpPr>
          <p:cNvPr id="18" name="Rectangle 18"/>
          <p:cNvSpPr>
            <a:spLocks noChangeArrowheads="1"/>
          </p:cNvSpPr>
          <p:nvPr/>
        </p:nvSpPr>
        <p:spPr bwMode="gray">
          <a:xfrm rot="20617061">
            <a:off x="5940425" y="4652963"/>
            <a:ext cx="21971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uk-UA" sz="1200" b="1">
                <a:solidFill>
                  <a:srgbClr val="1C1C1C"/>
                </a:solidFill>
                <a:cs typeface="Arial" charset="0"/>
              </a:rPr>
              <a:t>Учні реалізовують свій потенціал</a:t>
            </a:r>
            <a:endParaRPr lang="en-US" sz="1200" b="1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19" name="Rectangle 19"/>
          <p:cNvSpPr>
            <a:spLocks noChangeArrowheads="1"/>
          </p:cNvSpPr>
          <p:nvPr/>
        </p:nvSpPr>
        <p:spPr bwMode="auto">
          <a:xfrm>
            <a:off x="2133600" y="3524250"/>
            <a:ext cx="49625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Font typeface="Wingdings" pitchFamily="2" charset="2"/>
              <a:buNone/>
            </a:pPr>
            <a:r>
              <a:rPr lang="en-US" sz="1600" b="1">
                <a:cs typeface="Arial" charset="0"/>
              </a:rPr>
              <a:t> </a:t>
            </a:r>
            <a:r>
              <a:rPr lang="uk-UA" sz="1600" b="1">
                <a:cs typeface="Arial" charset="0"/>
              </a:rPr>
              <a:t>Така діяльність стимулює активність учнів, розвиває здібності, виховує</a:t>
            </a:r>
            <a:endParaRPr lang="en-US" sz="1600" b="1">
              <a:cs typeface="Arial" charset="0"/>
            </a:endParaRPr>
          </a:p>
        </p:txBody>
      </p:sp>
      <p:grpSp>
        <p:nvGrpSpPr>
          <p:cNvPr id="20" name="Group 20"/>
          <p:cNvGrpSpPr>
            <a:grpSpLocks/>
          </p:cNvGrpSpPr>
          <p:nvPr/>
        </p:nvGrpSpPr>
        <p:grpSpPr bwMode="auto">
          <a:xfrm>
            <a:off x="3352800" y="4114800"/>
            <a:ext cx="2362200" cy="2286000"/>
            <a:chOff x="2457" y="2000"/>
            <a:chExt cx="901" cy="888"/>
          </a:xfrm>
        </p:grpSpPr>
        <p:pic>
          <p:nvPicPr>
            <p:cNvPr id="21" name="Picture 21" descr="circuler_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ltGray">
            <a:xfrm>
              <a:off x="2457" y="2000"/>
              <a:ext cx="901" cy="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Oval 22"/>
            <p:cNvSpPr>
              <a:spLocks noChangeArrowheads="1"/>
            </p:cNvSpPr>
            <p:nvPr/>
          </p:nvSpPr>
          <p:spPr bwMode="ltGray">
            <a:xfrm>
              <a:off x="2457" y="2000"/>
              <a:ext cx="895" cy="888"/>
            </a:xfrm>
            <a:prstGeom prst="ellipse">
              <a:avLst/>
            </a:prstGeom>
            <a:gradFill rotWithShape="1">
              <a:gsLst>
                <a:gs pos="0">
                  <a:srgbClr val="F8F8F8">
                    <a:gamma/>
                    <a:shade val="26275"/>
                    <a:invGamma/>
                    <a:alpha val="89999"/>
                  </a:srgbClr>
                </a:gs>
                <a:gs pos="50000">
                  <a:srgbClr val="F8F8F8">
                    <a:alpha val="45000"/>
                  </a:srgbClr>
                </a:gs>
                <a:gs pos="100000">
                  <a:srgbClr val="F8F8F8">
                    <a:gamma/>
                    <a:shade val="26275"/>
                    <a:invGamma/>
                    <a:alpha val="89999"/>
                  </a:srgbClr>
                </a:gs>
              </a:gsLst>
              <a:lin ang="540000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3"/>
            <p:cNvSpPr>
              <a:spLocks/>
            </p:cNvSpPr>
            <p:nvPr/>
          </p:nvSpPr>
          <p:spPr bwMode="ltGray">
            <a:xfrm>
              <a:off x="2550" y="2018"/>
              <a:ext cx="703" cy="308"/>
            </a:xfrm>
            <a:custGeom>
              <a:avLst/>
              <a:gdLst>
                <a:gd name="T0" fmla="*/ 1301 w 1321"/>
                <a:gd name="T1" fmla="*/ 401 h 712"/>
                <a:gd name="T2" fmla="*/ 1317 w 1321"/>
                <a:gd name="T3" fmla="*/ 442 h 712"/>
                <a:gd name="T4" fmla="*/ 1321 w 1321"/>
                <a:gd name="T5" fmla="*/ 481 h 712"/>
                <a:gd name="T6" fmla="*/ 1315 w 1321"/>
                <a:gd name="T7" fmla="*/ 516 h 712"/>
                <a:gd name="T8" fmla="*/ 1298 w 1321"/>
                <a:gd name="T9" fmla="*/ 550 h 712"/>
                <a:gd name="T10" fmla="*/ 1272 w 1321"/>
                <a:gd name="T11" fmla="*/ 579 h 712"/>
                <a:gd name="T12" fmla="*/ 1239 w 1321"/>
                <a:gd name="T13" fmla="*/ 604 h 712"/>
                <a:gd name="T14" fmla="*/ 1196 w 1321"/>
                <a:gd name="T15" fmla="*/ 628 h 712"/>
                <a:gd name="T16" fmla="*/ 1147 w 1321"/>
                <a:gd name="T17" fmla="*/ 649 h 712"/>
                <a:gd name="T18" fmla="*/ 1092 w 1321"/>
                <a:gd name="T19" fmla="*/ 667 h 712"/>
                <a:gd name="T20" fmla="*/ 1031 w 1321"/>
                <a:gd name="T21" fmla="*/ 683 h 712"/>
                <a:gd name="T22" fmla="*/ 967 w 1321"/>
                <a:gd name="T23" fmla="*/ 694 h 712"/>
                <a:gd name="T24" fmla="*/ 896 w 1321"/>
                <a:gd name="T25" fmla="*/ 704 h 712"/>
                <a:gd name="T26" fmla="*/ 824 w 1321"/>
                <a:gd name="T27" fmla="*/ 710 h 712"/>
                <a:gd name="T28" fmla="*/ 795 w 1321"/>
                <a:gd name="T29" fmla="*/ 712 h 712"/>
                <a:gd name="T30" fmla="*/ 476 w 1321"/>
                <a:gd name="T31" fmla="*/ 712 h 712"/>
                <a:gd name="T32" fmla="*/ 472 w 1321"/>
                <a:gd name="T33" fmla="*/ 712 h 712"/>
                <a:gd name="T34" fmla="*/ 409 w 1321"/>
                <a:gd name="T35" fmla="*/ 708 h 712"/>
                <a:gd name="T36" fmla="*/ 348 w 1321"/>
                <a:gd name="T37" fmla="*/ 704 h 712"/>
                <a:gd name="T38" fmla="*/ 290 w 1321"/>
                <a:gd name="T39" fmla="*/ 696 h 712"/>
                <a:gd name="T40" fmla="*/ 235 w 1321"/>
                <a:gd name="T41" fmla="*/ 689 h 712"/>
                <a:gd name="T42" fmla="*/ 186 w 1321"/>
                <a:gd name="T43" fmla="*/ 677 h 712"/>
                <a:gd name="T44" fmla="*/ 141 w 1321"/>
                <a:gd name="T45" fmla="*/ 663 h 712"/>
                <a:gd name="T46" fmla="*/ 102 w 1321"/>
                <a:gd name="T47" fmla="*/ 648 h 712"/>
                <a:gd name="T48" fmla="*/ 67 w 1321"/>
                <a:gd name="T49" fmla="*/ 630 h 712"/>
                <a:gd name="T50" fmla="*/ 39 w 1321"/>
                <a:gd name="T51" fmla="*/ 608 h 712"/>
                <a:gd name="T52" fmla="*/ 18 w 1321"/>
                <a:gd name="T53" fmla="*/ 583 h 712"/>
                <a:gd name="T54" fmla="*/ 6 w 1321"/>
                <a:gd name="T55" fmla="*/ 554 h 712"/>
                <a:gd name="T56" fmla="*/ 0 w 1321"/>
                <a:gd name="T57" fmla="*/ 524 h 712"/>
                <a:gd name="T58" fmla="*/ 0 w 1321"/>
                <a:gd name="T59" fmla="*/ 520 h 712"/>
                <a:gd name="T60" fmla="*/ 4 w 1321"/>
                <a:gd name="T61" fmla="*/ 487 h 712"/>
                <a:gd name="T62" fmla="*/ 16 w 1321"/>
                <a:gd name="T63" fmla="*/ 446 h 712"/>
                <a:gd name="T64" fmla="*/ 51 w 1321"/>
                <a:gd name="T65" fmla="*/ 370 h 712"/>
                <a:gd name="T66" fmla="*/ 94 w 1321"/>
                <a:gd name="T67" fmla="*/ 299 h 712"/>
                <a:gd name="T68" fmla="*/ 147 w 1321"/>
                <a:gd name="T69" fmla="*/ 235 h 712"/>
                <a:gd name="T70" fmla="*/ 204 w 1321"/>
                <a:gd name="T71" fmla="*/ 176 h 712"/>
                <a:gd name="T72" fmla="*/ 270 w 1321"/>
                <a:gd name="T73" fmla="*/ 125 h 712"/>
                <a:gd name="T74" fmla="*/ 341 w 1321"/>
                <a:gd name="T75" fmla="*/ 82 h 712"/>
                <a:gd name="T76" fmla="*/ 415 w 1321"/>
                <a:gd name="T77" fmla="*/ 47 h 712"/>
                <a:gd name="T78" fmla="*/ 497 w 1321"/>
                <a:gd name="T79" fmla="*/ 21 h 712"/>
                <a:gd name="T80" fmla="*/ 581 w 1321"/>
                <a:gd name="T81" fmla="*/ 6 h 712"/>
                <a:gd name="T82" fmla="*/ 667 w 1321"/>
                <a:gd name="T83" fmla="*/ 0 h 712"/>
                <a:gd name="T84" fmla="*/ 667 w 1321"/>
                <a:gd name="T85" fmla="*/ 0 h 712"/>
                <a:gd name="T86" fmla="*/ 759 w 1321"/>
                <a:gd name="T87" fmla="*/ 6 h 712"/>
                <a:gd name="T88" fmla="*/ 847 w 1321"/>
                <a:gd name="T89" fmla="*/ 23 h 712"/>
                <a:gd name="T90" fmla="*/ 932 w 1321"/>
                <a:gd name="T91" fmla="*/ 53 h 712"/>
                <a:gd name="T92" fmla="*/ 1010 w 1321"/>
                <a:gd name="T93" fmla="*/ 90 h 712"/>
                <a:gd name="T94" fmla="*/ 1082 w 1321"/>
                <a:gd name="T95" fmla="*/ 137 h 712"/>
                <a:gd name="T96" fmla="*/ 1149 w 1321"/>
                <a:gd name="T97" fmla="*/ 194 h 712"/>
                <a:gd name="T98" fmla="*/ 1208 w 1321"/>
                <a:gd name="T99" fmla="*/ 256 h 712"/>
                <a:gd name="T100" fmla="*/ 1258 w 1321"/>
                <a:gd name="T101" fmla="*/ 325 h 712"/>
                <a:gd name="T102" fmla="*/ 1301 w 1321"/>
                <a:gd name="T103" fmla="*/ 401 h 712"/>
                <a:gd name="T104" fmla="*/ 1301 w 1321"/>
                <a:gd name="T105" fmla="*/ 401 h 712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w 1321"/>
                <a:gd name="T160" fmla="*/ 0 h 712"/>
                <a:gd name="T161" fmla="*/ 1321 w 1321"/>
                <a:gd name="T162" fmla="*/ 712 h 712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T159" t="T160" r="T161" b="T162"/>
              <a:pathLst>
                <a:path w="1321" h="712">
                  <a:moveTo>
                    <a:pt x="1301" y="401"/>
                  </a:moveTo>
                  <a:lnTo>
                    <a:pt x="1317" y="442"/>
                  </a:lnTo>
                  <a:lnTo>
                    <a:pt x="1321" y="481"/>
                  </a:lnTo>
                  <a:lnTo>
                    <a:pt x="1315" y="516"/>
                  </a:lnTo>
                  <a:lnTo>
                    <a:pt x="1298" y="550"/>
                  </a:lnTo>
                  <a:lnTo>
                    <a:pt x="1272" y="579"/>
                  </a:lnTo>
                  <a:lnTo>
                    <a:pt x="1239" y="604"/>
                  </a:lnTo>
                  <a:lnTo>
                    <a:pt x="1196" y="628"/>
                  </a:lnTo>
                  <a:lnTo>
                    <a:pt x="1147" y="649"/>
                  </a:lnTo>
                  <a:lnTo>
                    <a:pt x="1092" y="667"/>
                  </a:lnTo>
                  <a:lnTo>
                    <a:pt x="1031" y="683"/>
                  </a:lnTo>
                  <a:lnTo>
                    <a:pt x="967" y="694"/>
                  </a:lnTo>
                  <a:lnTo>
                    <a:pt x="896" y="704"/>
                  </a:lnTo>
                  <a:lnTo>
                    <a:pt x="824" y="710"/>
                  </a:lnTo>
                  <a:lnTo>
                    <a:pt x="795" y="712"/>
                  </a:lnTo>
                  <a:lnTo>
                    <a:pt x="476" y="712"/>
                  </a:lnTo>
                  <a:lnTo>
                    <a:pt x="472" y="712"/>
                  </a:lnTo>
                  <a:lnTo>
                    <a:pt x="409" y="708"/>
                  </a:lnTo>
                  <a:lnTo>
                    <a:pt x="348" y="704"/>
                  </a:lnTo>
                  <a:lnTo>
                    <a:pt x="290" y="696"/>
                  </a:lnTo>
                  <a:lnTo>
                    <a:pt x="235" y="689"/>
                  </a:lnTo>
                  <a:lnTo>
                    <a:pt x="186" y="677"/>
                  </a:lnTo>
                  <a:lnTo>
                    <a:pt x="141" y="663"/>
                  </a:lnTo>
                  <a:lnTo>
                    <a:pt x="102" y="648"/>
                  </a:lnTo>
                  <a:lnTo>
                    <a:pt x="67" y="630"/>
                  </a:lnTo>
                  <a:lnTo>
                    <a:pt x="39" y="608"/>
                  </a:lnTo>
                  <a:lnTo>
                    <a:pt x="18" y="583"/>
                  </a:lnTo>
                  <a:lnTo>
                    <a:pt x="6" y="554"/>
                  </a:lnTo>
                  <a:lnTo>
                    <a:pt x="0" y="524"/>
                  </a:lnTo>
                  <a:lnTo>
                    <a:pt x="0" y="520"/>
                  </a:lnTo>
                  <a:lnTo>
                    <a:pt x="4" y="487"/>
                  </a:lnTo>
                  <a:lnTo>
                    <a:pt x="16" y="446"/>
                  </a:lnTo>
                  <a:lnTo>
                    <a:pt x="51" y="370"/>
                  </a:lnTo>
                  <a:lnTo>
                    <a:pt x="94" y="299"/>
                  </a:lnTo>
                  <a:lnTo>
                    <a:pt x="147" y="235"/>
                  </a:lnTo>
                  <a:lnTo>
                    <a:pt x="204" y="176"/>
                  </a:lnTo>
                  <a:lnTo>
                    <a:pt x="270" y="125"/>
                  </a:lnTo>
                  <a:lnTo>
                    <a:pt x="341" y="82"/>
                  </a:lnTo>
                  <a:lnTo>
                    <a:pt x="415" y="47"/>
                  </a:lnTo>
                  <a:lnTo>
                    <a:pt x="497" y="21"/>
                  </a:lnTo>
                  <a:lnTo>
                    <a:pt x="581" y="6"/>
                  </a:lnTo>
                  <a:lnTo>
                    <a:pt x="667" y="0"/>
                  </a:lnTo>
                  <a:lnTo>
                    <a:pt x="759" y="6"/>
                  </a:lnTo>
                  <a:lnTo>
                    <a:pt x="847" y="23"/>
                  </a:lnTo>
                  <a:lnTo>
                    <a:pt x="932" y="53"/>
                  </a:lnTo>
                  <a:lnTo>
                    <a:pt x="1010" y="90"/>
                  </a:lnTo>
                  <a:lnTo>
                    <a:pt x="1082" y="137"/>
                  </a:lnTo>
                  <a:lnTo>
                    <a:pt x="1149" y="194"/>
                  </a:lnTo>
                  <a:lnTo>
                    <a:pt x="1208" y="256"/>
                  </a:lnTo>
                  <a:lnTo>
                    <a:pt x="1258" y="325"/>
                  </a:lnTo>
                  <a:lnTo>
                    <a:pt x="1301" y="401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100000">
                  <a:srgbClr val="DDDDDD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4" name="Group 24"/>
            <p:cNvGrpSpPr>
              <a:grpSpLocks/>
            </p:cNvGrpSpPr>
            <p:nvPr/>
          </p:nvGrpSpPr>
          <p:grpSpPr bwMode="auto">
            <a:xfrm rot="-1297425" flipH="1" flipV="1">
              <a:off x="2525" y="2693"/>
              <a:ext cx="781" cy="188"/>
              <a:chOff x="2532" y="1051"/>
              <a:chExt cx="893" cy="246"/>
            </a:xfrm>
          </p:grpSpPr>
          <p:grpSp>
            <p:nvGrpSpPr>
              <p:cNvPr id="25" name="Group 25"/>
              <p:cNvGrpSpPr>
                <a:grpSpLocks/>
              </p:cNvGrpSpPr>
              <p:nvPr/>
            </p:nvGrpSpPr>
            <p:grpSpPr bwMode="auto">
              <a:xfrm>
                <a:off x="2532" y="1051"/>
                <a:ext cx="743" cy="185"/>
                <a:chOff x="1565" y="2568"/>
                <a:chExt cx="1118" cy="279"/>
              </a:xfrm>
            </p:grpSpPr>
            <p:sp>
              <p:nvSpPr>
                <p:cNvPr id="31" name="AutoShape 26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2" name="AutoShape 27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3" name="AutoShape 28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4" name="AutoShape 29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6" name="Group 30"/>
              <p:cNvGrpSpPr>
                <a:grpSpLocks/>
              </p:cNvGrpSpPr>
              <p:nvPr/>
            </p:nvGrpSpPr>
            <p:grpSpPr bwMode="auto">
              <a:xfrm rot="1353540">
                <a:off x="2682" y="1111"/>
                <a:ext cx="743" cy="186"/>
                <a:chOff x="1565" y="2568"/>
                <a:chExt cx="1118" cy="279"/>
              </a:xfrm>
            </p:grpSpPr>
            <p:sp>
              <p:nvSpPr>
                <p:cNvPr id="27" name="AutoShape 31"/>
                <p:cNvSpPr>
                  <a:spLocks noChangeArrowheads="1"/>
                </p:cNvSpPr>
                <p:nvPr/>
              </p:nvSpPr>
              <p:spPr bwMode="ltGray">
                <a:xfrm rot="5263130">
                  <a:off x="1859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8" name="AutoShape 32"/>
                <p:cNvSpPr>
                  <a:spLocks noChangeArrowheads="1"/>
                </p:cNvSpPr>
                <p:nvPr/>
              </p:nvSpPr>
              <p:spPr bwMode="ltGray">
                <a:xfrm rot="6078281">
                  <a:off x="1995" y="2274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29" name="AutoShape 33"/>
                <p:cNvSpPr>
                  <a:spLocks noChangeArrowheads="1"/>
                </p:cNvSpPr>
                <p:nvPr/>
              </p:nvSpPr>
              <p:spPr bwMode="ltGray">
                <a:xfrm rot="6373927">
                  <a:off x="2071" y="229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  <p:sp>
              <p:nvSpPr>
                <p:cNvPr id="30" name="AutoShape 34"/>
                <p:cNvSpPr>
                  <a:spLocks noChangeArrowheads="1"/>
                </p:cNvSpPr>
                <p:nvPr/>
              </p:nvSpPr>
              <p:spPr bwMode="ltGray">
                <a:xfrm rot="6906312">
                  <a:off x="2161" y="2326"/>
                  <a:ext cx="227" cy="816"/>
                </a:xfrm>
                <a:prstGeom prst="moon">
                  <a:avLst>
                    <a:gd name="adj" fmla="val 49773"/>
                  </a:avLst>
                </a:prstGeom>
                <a:solidFill>
                  <a:srgbClr val="F8F8F8">
                    <a:alpha val="3922"/>
                  </a:srgb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ru-RU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</p:grpSp>
      <p:sp>
        <p:nvSpPr>
          <p:cNvPr id="35" name="Text Box 35"/>
          <p:cNvSpPr txBox="1">
            <a:spLocks noChangeArrowheads="1"/>
          </p:cNvSpPr>
          <p:nvPr/>
        </p:nvSpPr>
        <p:spPr bwMode="gray">
          <a:xfrm>
            <a:off x="3317875" y="4953000"/>
            <a:ext cx="24733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2400">
                <a:cs typeface="Arial" charset="0"/>
              </a:rPr>
              <a:t>Тематичні</a:t>
            </a:r>
          </a:p>
          <a:p>
            <a:pPr algn="ctr"/>
            <a:r>
              <a:rPr lang="uk-UA" sz="2400">
                <a:cs typeface="Arial" charset="0"/>
              </a:rPr>
              <a:t> тижні</a:t>
            </a:r>
            <a:endParaRPr lang="en-US" sz="240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9119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gray">
          <a:xfrm>
            <a:off x="4839652" y="50228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Lef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gray">
          <a:xfrm>
            <a:off x="889000" y="5022850"/>
            <a:ext cx="3465513" cy="390525"/>
          </a:xfrm>
          <a:prstGeom prst="rect">
            <a:avLst/>
          </a:prstGeom>
          <a:gradFill rotWithShape="1">
            <a:gsLst>
              <a:gs pos="0">
                <a:srgbClr val="D7D7D7"/>
              </a:gs>
              <a:gs pos="100000">
                <a:srgbClr val="F4F4F4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Right"/>
            <a:lightRig rig="legacyFlat3" dir="r"/>
          </a:scene3d>
          <a:sp3d extrusionH="1801800" prstMaterial="legacyMatte">
            <a:bevelT w="13500" h="13500" prst="angle"/>
            <a:bevelB w="13500" h="13500" prst="angle"/>
            <a:extrusionClr>
              <a:srgbClr val="D7D7D7"/>
            </a:extrusionClr>
          </a:sp3d>
        </p:spPr>
        <p:txBody>
          <a:bodyPr wrap="none" anchor="ctr">
            <a:flatTx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2390933" y="3836988"/>
            <a:ext cx="660400" cy="1157287"/>
            <a:chOff x="2111" y="2247"/>
            <a:chExt cx="592" cy="1034"/>
          </a:xfrm>
        </p:grpSpPr>
        <p:sp>
          <p:nvSpPr>
            <p:cNvPr id="6" name="Freeform 6"/>
            <p:cNvSpPr>
              <a:spLocks/>
            </p:cNvSpPr>
            <p:nvPr/>
          </p:nvSpPr>
          <p:spPr bwMode="gray">
            <a:xfrm>
              <a:off x="2111" y="2448"/>
              <a:ext cx="592" cy="833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73C95B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Oval 7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6"/>
            </a:xfrm>
            <a:prstGeom prst="ellipse">
              <a:avLst/>
            </a:prstGeom>
            <a:solidFill>
              <a:srgbClr val="73C95B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" name="Text Box 8"/>
          <p:cNvSpPr txBox="1">
            <a:spLocks noChangeArrowheads="1"/>
          </p:cNvSpPr>
          <p:nvPr/>
        </p:nvSpPr>
        <p:spPr bwMode="gray">
          <a:xfrm>
            <a:off x="4921250" y="5040313"/>
            <a:ext cx="922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3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5835650" y="5040313"/>
            <a:ext cx="92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2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0" name="Text Box 10"/>
          <p:cNvSpPr txBox="1">
            <a:spLocks noChangeArrowheads="1"/>
          </p:cNvSpPr>
          <p:nvPr/>
        </p:nvSpPr>
        <p:spPr bwMode="gray">
          <a:xfrm>
            <a:off x="6846888" y="5040313"/>
            <a:ext cx="92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1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1" name="Rectangle 15"/>
          <p:cNvSpPr>
            <a:spLocks noChangeArrowheads="1"/>
          </p:cNvSpPr>
          <p:nvPr/>
        </p:nvSpPr>
        <p:spPr bwMode="gray">
          <a:xfrm>
            <a:off x="1139825" y="5422900"/>
            <a:ext cx="1928813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  <a:cs typeface="Arial" charset="0"/>
              </a:rPr>
              <a:t>*</a:t>
            </a:r>
            <a:r>
              <a:rPr lang="uk-UA" sz="1200" b="1">
                <a:solidFill>
                  <a:srgbClr val="080808"/>
                </a:solidFill>
                <a:cs typeface="Arial" charset="0"/>
              </a:rPr>
              <a:t>результати І семестру</a:t>
            </a:r>
            <a:endParaRPr lang="en-US" sz="12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2" name="Rectangle 16"/>
          <p:cNvSpPr>
            <a:spLocks noChangeArrowheads="1"/>
          </p:cNvSpPr>
          <p:nvPr/>
        </p:nvSpPr>
        <p:spPr bwMode="gray">
          <a:xfrm>
            <a:off x="5081588" y="5432425"/>
            <a:ext cx="197167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1200" b="1">
                <a:solidFill>
                  <a:srgbClr val="080808"/>
                </a:solidFill>
                <a:cs typeface="Arial" charset="0"/>
              </a:rPr>
              <a:t>*</a:t>
            </a:r>
            <a:r>
              <a:rPr lang="uk-UA" sz="1200" b="1">
                <a:solidFill>
                  <a:srgbClr val="080808"/>
                </a:solidFill>
                <a:cs typeface="Arial" charset="0"/>
              </a:rPr>
              <a:t>результати ІІ семестру</a:t>
            </a:r>
            <a:endParaRPr lang="en-US" sz="12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gray">
          <a:xfrm>
            <a:off x="1388427" y="5040313"/>
            <a:ext cx="922338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3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4" name="Text Box 19"/>
          <p:cNvSpPr txBox="1">
            <a:spLocks noChangeArrowheads="1"/>
          </p:cNvSpPr>
          <p:nvPr/>
        </p:nvSpPr>
        <p:spPr bwMode="gray">
          <a:xfrm>
            <a:off x="2296477" y="5040313"/>
            <a:ext cx="92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2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15" name="Text Box 20"/>
          <p:cNvSpPr txBox="1">
            <a:spLocks noChangeArrowheads="1"/>
          </p:cNvSpPr>
          <p:nvPr/>
        </p:nvSpPr>
        <p:spPr bwMode="gray">
          <a:xfrm>
            <a:off x="3293427" y="5040313"/>
            <a:ext cx="9239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solidFill>
                  <a:srgbClr val="080808"/>
                </a:solidFill>
                <a:cs typeface="Arial" charset="0"/>
              </a:rPr>
              <a:t>1 місце</a:t>
            </a:r>
            <a:endParaRPr lang="en-US" sz="1600" b="1">
              <a:solidFill>
                <a:srgbClr val="080808"/>
              </a:solidFill>
              <a:cs typeface="Arial" charset="0"/>
            </a:endParaRPr>
          </a:p>
        </p:txBody>
      </p:sp>
      <p:grpSp>
        <p:nvGrpSpPr>
          <p:cNvPr id="16" name="Group 21"/>
          <p:cNvGrpSpPr>
            <a:grpSpLocks/>
          </p:cNvGrpSpPr>
          <p:nvPr/>
        </p:nvGrpSpPr>
        <p:grpSpPr bwMode="auto">
          <a:xfrm>
            <a:off x="3243421" y="3308350"/>
            <a:ext cx="969962" cy="1695450"/>
            <a:chOff x="2111" y="2247"/>
            <a:chExt cx="592" cy="1034"/>
          </a:xfrm>
        </p:grpSpPr>
        <p:sp>
          <p:nvSpPr>
            <p:cNvPr id="17" name="Freeform 22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73C95B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Oval 23"/>
            <p:cNvSpPr>
              <a:spLocks noChangeArrowheads="1"/>
            </p:cNvSpPr>
            <p:nvPr/>
          </p:nvSpPr>
          <p:spPr bwMode="gray">
            <a:xfrm flipH="1">
              <a:off x="2286" y="2247"/>
              <a:ext cx="199" cy="215"/>
            </a:xfrm>
            <a:prstGeom prst="ellipse">
              <a:avLst/>
            </a:prstGeom>
            <a:solidFill>
              <a:srgbClr val="73C95B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9" name="Group 25"/>
          <p:cNvGrpSpPr>
            <a:grpSpLocks/>
          </p:cNvGrpSpPr>
          <p:nvPr/>
        </p:nvGrpSpPr>
        <p:grpSpPr bwMode="auto">
          <a:xfrm>
            <a:off x="1552733" y="4078288"/>
            <a:ext cx="519113" cy="911225"/>
            <a:chOff x="2111" y="2247"/>
            <a:chExt cx="592" cy="1034"/>
          </a:xfrm>
        </p:grpSpPr>
        <p:sp>
          <p:nvSpPr>
            <p:cNvPr id="20" name="Freeform 26"/>
            <p:cNvSpPr>
              <a:spLocks/>
            </p:cNvSpPr>
            <p:nvPr/>
          </p:nvSpPr>
          <p:spPr bwMode="gray">
            <a:xfrm>
              <a:off x="2111" y="2449"/>
              <a:ext cx="592" cy="832"/>
            </a:xfrm>
            <a:custGeom>
              <a:avLst/>
              <a:gdLst/>
              <a:ahLst/>
              <a:cxnLst>
                <a:cxn ang="0">
                  <a:pos x="168" y="1"/>
                </a:cxn>
                <a:cxn ang="0">
                  <a:pos x="148" y="33"/>
                </a:cxn>
                <a:cxn ang="0">
                  <a:pos x="127" y="1"/>
                </a:cxn>
                <a:cxn ang="0">
                  <a:pos x="70" y="17"/>
                </a:cxn>
                <a:cxn ang="0">
                  <a:pos x="1" y="174"/>
                </a:cxn>
                <a:cxn ang="0">
                  <a:pos x="36" y="213"/>
                </a:cxn>
                <a:cxn ang="0">
                  <a:pos x="86" y="57"/>
                </a:cxn>
                <a:cxn ang="0">
                  <a:pos x="14" y="411"/>
                </a:cxn>
                <a:cxn ang="0">
                  <a:pos x="34" y="466"/>
                </a:cxn>
                <a:cxn ang="0">
                  <a:pos x="133" y="440"/>
                </a:cxn>
                <a:cxn ang="0">
                  <a:pos x="147" y="232"/>
                </a:cxn>
                <a:cxn ang="0">
                  <a:pos x="169" y="439"/>
                </a:cxn>
                <a:cxn ang="0">
                  <a:pos x="262" y="468"/>
                </a:cxn>
                <a:cxn ang="0">
                  <a:pos x="282" y="407"/>
                </a:cxn>
                <a:cxn ang="0">
                  <a:pos x="210" y="57"/>
                </a:cxn>
                <a:cxn ang="0">
                  <a:pos x="230" y="135"/>
                </a:cxn>
                <a:cxn ang="0">
                  <a:pos x="281" y="236"/>
                </a:cxn>
                <a:cxn ang="0">
                  <a:pos x="295" y="162"/>
                </a:cxn>
                <a:cxn ang="0">
                  <a:pos x="216" y="8"/>
                </a:cxn>
                <a:cxn ang="0">
                  <a:pos x="168" y="1"/>
                </a:cxn>
              </a:cxnLst>
              <a:rect l="0" t="0" r="r" b="b"/>
              <a:pathLst>
                <a:path w="320" h="479">
                  <a:moveTo>
                    <a:pt x="168" y="1"/>
                  </a:moveTo>
                  <a:cubicBezTo>
                    <a:pt x="165" y="15"/>
                    <a:pt x="154" y="34"/>
                    <a:pt x="148" y="33"/>
                  </a:cubicBezTo>
                  <a:cubicBezTo>
                    <a:pt x="141" y="33"/>
                    <a:pt x="133" y="15"/>
                    <a:pt x="127" y="1"/>
                  </a:cubicBezTo>
                  <a:cubicBezTo>
                    <a:pt x="105" y="0"/>
                    <a:pt x="88" y="5"/>
                    <a:pt x="70" y="17"/>
                  </a:cubicBezTo>
                  <a:cubicBezTo>
                    <a:pt x="57" y="32"/>
                    <a:pt x="0" y="165"/>
                    <a:pt x="1" y="174"/>
                  </a:cubicBezTo>
                  <a:cubicBezTo>
                    <a:pt x="1" y="183"/>
                    <a:pt x="3" y="212"/>
                    <a:pt x="36" y="213"/>
                  </a:cubicBezTo>
                  <a:cubicBezTo>
                    <a:pt x="63" y="197"/>
                    <a:pt x="86" y="57"/>
                    <a:pt x="86" y="57"/>
                  </a:cubicBezTo>
                  <a:cubicBezTo>
                    <a:pt x="79" y="92"/>
                    <a:pt x="14" y="411"/>
                    <a:pt x="14" y="411"/>
                  </a:cubicBezTo>
                  <a:cubicBezTo>
                    <a:pt x="9" y="452"/>
                    <a:pt x="24" y="464"/>
                    <a:pt x="34" y="466"/>
                  </a:cubicBezTo>
                  <a:cubicBezTo>
                    <a:pt x="55" y="471"/>
                    <a:pt x="114" y="479"/>
                    <a:pt x="133" y="440"/>
                  </a:cubicBezTo>
                  <a:cubicBezTo>
                    <a:pt x="152" y="401"/>
                    <a:pt x="141" y="232"/>
                    <a:pt x="147" y="232"/>
                  </a:cubicBezTo>
                  <a:cubicBezTo>
                    <a:pt x="153" y="232"/>
                    <a:pt x="150" y="400"/>
                    <a:pt x="169" y="439"/>
                  </a:cubicBezTo>
                  <a:cubicBezTo>
                    <a:pt x="188" y="478"/>
                    <a:pt x="243" y="473"/>
                    <a:pt x="262" y="468"/>
                  </a:cubicBezTo>
                  <a:cubicBezTo>
                    <a:pt x="272" y="462"/>
                    <a:pt x="292" y="459"/>
                    <a:pt x="282" y="407"/>
                  </a:cubicBezTo>
                  <a:lnTo>
                    <a:pt x="210" y="57"/>
                  </a:lnTo>
                  <a:cubicBezTo>
                    <a:pt x="201" y="12"/>
                    <a:pt x="218" y="105"/>
                    <a:pt x="230" y="135"/>
                  </a:cubicBezTo>
                  <a:cubicBezTo>
                    <a:pt x="242" y="165"/>
                    <a:pt x="242" y="254"/>
                    <a:pt x="281" y="236"/>
                  </a:cubicBezTo>
                  <a:cubicBezTo>
                    <a:pt x="320" y="218"/>
                    <a:pt x="299" y="180"/>
                    <a:pt x="295" y="162"/>
                  </a:cubicBezTo>
                  <a:cubicBezTo>
                    <a:pt x="288" y="150"/>
                    <a:pt x="237" y="17"/>
                    <a:pt x="216" y="8"/>
                  </a:cubicBezTo>
                  <a:cubicBezTo>
                    <a:pt x="183" y="0"/>
                    <a:pt x="168" y="1"/>
                    <a:pt x="168" y="1"/>
                  </a:cubicBezTo>
                  <a:close/>
                </a:path>
              </a:pathLst>
            </a:custGeom>
            <a:solidFill>
              <a:srgbClr val="73C95B"/>
            </a:solidFill>
            <a:ln w="19050" cmpd="sng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Oval 27"/>
            <p:cNvSpPr>
              <a:spLocks noChangeArrowheads="1"/>
            </p:cNvSpPr>
            <p:nvPr/>
          </p:nvSpPr>
          <p:spPr bwMode="gray">
            <a:xfrm flipH="1">
              <a:off x="2287" y="2247"/>
              <a:ext cx="199" cy="214"/>
            </a:xfrm>
            <a:prstGeom prst="ellipse">
              <a:avLst/>
            </a:prstGeom>
            <a:solidFill>
              <a:srgbClr val="73C95B"/>
            </a:solidFill>
            <a:ln w="19050">
              <a:noFill/>
              <a:round/>
              <a:headEnd/>
              <a:tailEnd/>
            </a:ln>
            <a:effectLst>
              <a:outerShdw dist="71842" dir="135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2" name="Group 29"/>
          <p:cNvGrpSpPr>
            <a:grpSpLocks/>
          </p:cNvGrpSpPr>
          <p:nvPr/>
        </p:nvGrpSpPr>
        <p:grpSpPr bwMode="auto">
          <a:xfrm>
            <a:off x="6902450" y="3281363"/>
            <a:ext cx="850900" cy="1698625"/>
            <a:chOff x="4466" y="2053"/>
            <a:chExt cx="590" cy="1177"/>
          </a:xfrm>
        </p:grpSpPr>
        <p:sp>
          <p:nvSpPr>
            <p:cNvPr id="23" name="Freeform 30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F7C037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31"/>
            <p:cNvSpPr>
              <a:spLocks noChangeArrowheads="1"/>
            </p:cNvSpPr>
            <p:nvPr/>
          </p:nvSpPr>
          <p:spPr bwMode="gray">
            <a:xfrm>
              <a:off x="4641" y="2053"/>
              <a:ext cx="212" cy="225"/>
            </a:xfrm>
            <a:prstGeom prst="ellipse">
              <a:avLst/>
            </a:prstGeom>
            <a:solidFill>
              <a:srgbClr val="F7C037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33"/>
          <p:cNvGrpSpPr>
            <a:grpSpLocks/>
          </p:cNvGrpSpPr>
          <p:nvPr/>
        </p:nvGrpSpPr>
        <p:grpSpPr bwMode="auto">
          <a:xfrm>
            <a:off x="6062027" y="3551238"/>
            <a:ext cx="717550" cy="1433512"/>
            <a:chOff x="4466" y="2053"/>
            <a:chExt cx="590" cy="1177"/>
          </a:xfrm>
        </p:grpSpPr>
        <p:sp>
          <p:nvSpPr>
            <p:cNvPr id="26" name="Freeform 34"/>
            <p:cNvSpPr>
              <a:spLocks/>
            </p:cNvSpPr>
            <p:nvPr/>
          </p:nvSpPr>
          <p:spPr bwMode="gray">
            <a:xfrm>
              <a:off x="4466" y="2259"/>
              <a:ext cx="590" cy="971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F7C037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35"/>
            <p:cNvSpPr>
              <a:spLocks noChangeArrowheads="1"/>
            </p:cNvSpPr>
            <p:nvPr/>
          </p:nvSpPr>
          <p:spPr bwMode="gray">
            <a:xfrm>
              <a:off x="4641" y="2053"/>
              <a:ext cx="213" cy="225"/>
            </a:xfrm>
            <a:prstGeom prst="ellipse">
              <a:avLst/>
            </a:prstGeom>
            <a:solidFill>
              <a:srgbClr val="F7C037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5225415" y="3924300"/>
            <a:ext cx="533400" cy="1065213"/>
            <a:chOff x="4466" y="2053"/>
            <a:chExt cx="590" cy="1177"/>
          </a:xfrm>
        </p:grpSpPr>
        <p:sp>
          <p:nvSpPr>
            <p:cNvPr id="29" name="Freeform 37"/>
            <p:cNvSpPr>
              <a:spLocks/>
            </p:cNvSpPr>
            <p:nvPr/>
          </p:nvSpPr>
          <p:spPr bwMode="gray">
            <a:xfrm>
              <a:off x="4466" y="2258"/>
              <a:ext cx="590" cy="972"/>
            </a:xfrm>
            <a:custGeom>
              <a:avLst/>
              <a:gdLst/>
              <a:ahLst/>
              <a:cxnLst>
                <a:cxn ang="0">
                  <a:pos x="284" y="59"/>
                </a:cxn>
                <a:cxn ang="0">
                  <a:pos x="364" y="7"/>
                </a:cxn>
                <a:cxn ang="0">
                  <a:pos x="446" y="52"/>
                </a:cxn>
                <a:cxn ang="0">
                  <a:pos x="512" y="216"/>
                </a:cxn>
                <a:cxn ang="0">
                  <a:pos x="532" y="417"/>
                </a:cxn>
                <a:cxn ang="0">
                  <a:pos x="450" y="305"/>
                </a:cxn>
                <a:cxn ang="0">
                  <a:pos x="398" y="118"/>
                </a:cxn>
                <a:cxn ang="0">
                  <a:pos x="490" y="497"/>
                </a:cxn>
                <a:cxn ang="0">
                  <a:pos x="388" y="531"/>
                </a:cxn>
                <a:cxn ang="0">
                  <a:pos x="412" y="817"/>
                </a:cxn>
                <a:cxn ang="0">
                  <a:pos x="366" y="967"/>
                </a:cxn>
                <a:cxn ang="0">
                  <a:pos x="308" y="832"/>
                </a:cxn>
                <a:cxn ang="0">
                  <a:pos x="290" y="549"/>
                </a:cxn>
                <a:cxn ang="0">
                  <a:pos x="264" y="801"/>
                </a:cxn>
                <a:cxn ang="0">
                  <a:pos x="189" y="962"/>
                </a:cxn>
                <a:cxn ang="0">
                  <a:pos x="151" y="804"/>
                </a:cxn>
                <a:cxn ang="0">
                  <a:pos x="184" y="525"/>
                </a:cxn>
                <a:cxn ang="0">
                  <a:pos x="84" y="505"/>
                </a:cxn>
                <a:cxn ang="0">
                  <a:pos x="170" y="118"/>
                </a:cxn>
                <a:cxn ang="0">
                  <a:pos x="86" y="401"/>
                </a:cxn>
                <a:cxn ang="0">
                  <a:pos x="24" y="303"/>
                </a:cxn>
                <a:cxn ang="0">
                  <a:pos x="140" y="39"/>
                </a:cxn>
                <a:cxn ang="0">
                  <a:pos x="212" y="13"/>
                </a:cxn>
                <a:cxn ang="0">
                  <a:pos x="284" y="59"/>
                </a:cxn>
              </a:cxnLst>
              <a:rect l="0" t="0" r="r" b="b"/>
              <a:pathLst>
                <a:path w="590" h="971">
                  <a:moveTo>
                    <a:pt x="284" y="59"/>
                  </a:moveTo>
                  <a:cubicBezTo>
                    <a:pt x="326" y="59"/>
                    <a:pt x="352" y="37"/>
                    <a:pt x="364" y="7"/>
                  </a:cubicBezTo>
                  <a:cubicBezTo>
                    <a:pt x="390" y="2"/>
                    <a:pt x="418" y="17"/>
                    <a:pt x="446" y="52"/>
                  </a:cubicBezTo>
                  <a:cubicBezTo>
                    <a:pt x="470" y="87"/>
                    <a:pt x="498" y="155"/>
                    <a:pt x="512" y="216"/>
                  </a:cubicBezTo>
                  <a:cubicBezTo>
                    <a:pt x="528" y="274"/>
                    <a:pt x="590" y="404"/>
                    <a:pt x="532" y="417"/>
                  </a:cubicBezTo>
                  <a:cubicBezTo>
                    <a:pt x="476" y="430"/>
                    <a:pt x="462" y="364"/>
                    <a:pt x="450" y="305"/>
                  </a:cubicBezTo>
                  <a:cubicBezTo>
                    <a:pt x="430" y="227"/>
                    <a:pt x="398" y="118"/>
                    <a:pt x="398" y="118"/>
                  </a:cubicBezTo>
                  <a:cubicBezTo>
                    <a:pt x="405" y="150"/>
                    <a:pt x="492" y="428"/>
                    <a:pt x="490" y="497"/>
                  </a:cubicBezTo>
                  <a:cubicBezTo>
                    <a:pt x="428" y="523"/>
                    <a:pt x="442" y="516"/>
                    <a:pt x="388" y="531"/>
                  </a:cubicBezTo>
                  <a:cubicBezTo>
                    <a:pt x="394" y="620"/>
                    <a:pt x="405" y="737"/>
                    <a:pt x="412" y="817"/>
                  </a:cubicBezTo>
                  <a:cubicBezTo>
                    <a:pt x="414" y="865"/>
                    <a:pt x="438" y="963"/>
                    <a:pt x="366" y="967"/>
                  </a:cubicBezTo>
                  <a:cubicBezTo>
                    <a:pt x="294" y="971"/>
                    <a:pt x="318" y="915"/>
                    <a:pt x="308" y="832"/>
                  </a:cubicBezTo>
                  <a:lnTo>
                    <a:pt x="290" y="549"/>
                  </a:lnTo>
                  <a:lnTo>
                    <a:pt x="264" y="801"/>
                  </a:lnTo>
                  <a:cubicBezTo>
                    <a:pt x="250" y="879"/>
                    <a:pt x="256" y="960"/>
                    <a:pt x="189" y="962"/>
                  </a:cubicBezTo>
                  <a:cubicBezTo>
                    <a:pt x="122" y="964"/>
                    <a:pt x="149" y="840"/>
                    <a:pt x="151" y="804"/>
                  </a:cubicBezTo>
                  <a:cubicBezTo>
                    <a:pt x="153" y="768"/>
                    <a:pt x="184" y="579"/>
                    <a:pt x="184" y="525"/>
                  </a:cubicBezTo>
                  <a:cubicBezTo>
                    <a:pt x="134" y="515"/>
                    <a:pt x="84" y="505"/>
                    <a:pt x="84" y="505"/>
                  </a:cubicBezTo>
                  <a:lnTo>
                    <a:pt x="170" y="118"/>
                  </a:lnTo>
                  <a:cubicBezTo>
                    <a:pt x="170" y="101"/>
                    <a:pt x="110" y="370"/>
                    <a:pt x="86" y="401"/>
                  </a:cubicBezTo>
                  <a:cubicBezTo>
                    <a:pt x="62" y="433"/>
                    <a:pt x="0" y="397"/>
                    <a:pt x="24" y="303"/>
                  </a:cubicBezTo>
                  <a:cubicBezTo>
                    <a:pt x="34" y="263"/>
                    <a:pt x="124" y="55"/>
                    <a:pt x="140" y="39"/>
                  </a:cubicBezTo>
                  <a:cubicBezTo>
                    <a:pt x="156" y="23"/>
                    <a:pt x="160" y="0"/>
                    <a:pt x="212" y="13"/>
                  </a:cubicBezTo>
                  <a:cubicBezTo>
                    <a:pt x="238" y="41"/>
                    <a:pt x="242" y="59"/>
                    <a:pt x="284" y="59"/>
                  </a:cubicBezTo>
                  <a:close/>
                </a:path>
              </a:pathLst>
            </a:custGeom>
            <a:solidFill>
              <a:srgbClr val="F7C037"/>
            </a:solidFill>
            <a:ln w="19050" cmpd="sng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Oval 38"/>
            <p:cNvSpPr>
              <a:spLocks noChangeArrowheads="1"/>
            </p:cNvSpPr>
            <p:nvPr/>
          </p:nvSpPr>
          <p:spPr bwMode="gray">
            <a:xfrm>
              <a:off x="4642" y="2053"/>
              <a:ext cx="212" cy="225"/>
            </a:xfrm>
            <a:prstGeom prst="ellipse">
              <a:avLst/>
            </a:prstGeom>
            <a:solidFill>
              <a:srgbClr val="F7C037"/>
            </a:solidFill>
            <a:ln w="19050">
              <a:noFill/>
              <a:round/>
              <a:headEnd/>
              <a:tailEnd/>
            </a:ln>
            <a:effectLst>
              <a:outerShdw dist="71842" dir="18900000" algn="ctr" rotWithShape="0">
                <a:srgbClr val="000000"/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1619250" y="5805488"/>
            <a:ext cx="5713413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 2" pitchFamily="18" charset="2"/>
              <a:buChar char="Ù"/>
              <a:tabLst/>
              <a:defRPr/>
            </a:pPr>
            <a:r>
              <a:rPr kumimoji="0" lang="uk-UA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uk-UA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За результатами рейтингу учні – переможці  у кінці семестру, а потім і року отримують  дипломи та заохочувальні подарунки, які вручають їм батьки</a:t>
            </a:r>
            <a:r>
              <a:rPr kumimoji="0" lang="uk-UA" sz="18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.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Rectangle 42"/>
          <p:cNvSpPr>
            <a:spLocks noChangeArrowheads="1"/>
          </p:cNvSpPr>
          <p:nvPr/>
        </p:nvSpPr>
        <p:spPr bwMode="gray">
          <a:xfrm>
            <a:off x="990600" y="1905000"/>
            <a:ext cx="6934200" cy="125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Учні виконують свої обов</a:t>
            </a:r>
            <a:r>
              <a:rPr kumimoji="0" lang="ru-RU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’</a:t>
            </a:r>
            <a:r>
              <a:rPr kumimoji="0" lang="uk-UA" sz="14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язки, беруть участь у позакласних заходах, тематичних тижнях тощо  і за кожну справу отримують бали (сума встановлюється класним керівником і старостою класу), які розподіляє не тільки класний керівник, а й староста. Результати деяких тижнів виявляють самі ж учні.</a:t>
            </a:r>
            <a:r>
              <a:rPr kumimoji="0" lang="uk-UA" sz="14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endParaRPr kumimoji="0" lang="en-US" sz="14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82290" y="332656"/>
            <a:ext cx="703818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ПРОЕКТ «МІЙ РЕЙТИНГ У КЛАСІ»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153482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2000"/>
    </mc:Choice>
    <mc:Fallback>
      <p:transition spd="slow" advClick="0" advTm="12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1407"/>
            <a:ext cx="33813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968" y="714048"/>
            <a:ext cx="3316287" cy="248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 descr="Фото099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42657"/>
            <a:ext cx="2624138" cy="2408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0" y="2420888"/>
            <a:ext cx="295275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9" name="Picture 10" descr="DSC0002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413869"/>
            <a:ext cx="3244850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712" y="4467225"/>
            <a:ext cx="38195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4187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86873"/>
            <a:ext cx="3248025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916832"/>
            <a:ext cx="4067125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8" y="4125273"/>
            <a:ext cx="4038600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-31904"/>
            <a:ext cx="3883149" cy="2745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kx="-3284103" algn="br" rotWithShape="0">
                    <a:schemeClr val="accent1">
                      <a:gamma/>
                      <a:shade val="60000"/>
                      <a:invGamma/>
                      <a:alpha val="50000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11" descr="Фото083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7662" y="4411504"/>
            <a:ext cx="4165768" cy="243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3282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Будемо знайомі:</a:t>
            </a:r>
            <a:endParaRPr lang="uk-UA" dirty="0"/>
          </a:p>
        </p:txBody>
      </p:sp>
      <p:grpSp>
        <p:nvGrpSpPr>
          <p:cNvPr id="3" name="Group 3"/>
          <p:cNvGrpSpPr>
            <a:grpSpLocks/>
          </p:cNvGrpSpPr>
          <p:nvPr/>
        </p:nvGrpSpPr>
        <p:grpSpPr bwMode="auto">
          <a:xfrm>
            <a:off x="1910734" y="2492896"/>
            <a:ext cx="5456237" cy="688975"/>
            <a:chOff x="720" y="1392"/>
            <a:chExt cx="4058" cy="480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F7C037"/>
                </a:gs>
                <a:gs pos="50000">
                  <a:srgbClr val="F7C037">
                    <a:gamma/>
                    <a:shade val="92157"/>
                    <a:invGamma/>
                  </a:srgbClr>
                </a:gs>
                <a:gs pos="100000">
                  <a:srgbClr val="F7C037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6" name="AutoShape 6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7C037">
                      <a:alpha val="0"/>
                    </a:srgbClr>
                  </a:gs>
                  <a:gs pos="100000">
                    <a:srgbClr val="F7C037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7" name="AutoShape 7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F7C037">
                      <a:gamma/>
                      <a:tint val="0"/>
                      <a:invGamma/>
                    </a:srgbClr>
                  </a:gs>
                  <a:gs pos="100000">
                    <a:srgbClr val="F7C037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8" name="Group 8"/>
          <p:cNvGrpSpPr>
            <a:grpSpLocks/>
          </p:cNvGrpSpPr>
          <p:nvPr/>
        </p:nvGrpSpPr>
        <p:grpSpPr bwMode="auto">
          <a:xfrm>
            <a:off x="1880711" y="3356992"/>
            <a:ext cx="5456237" cy="688975"/>
            <a:chOff x="720" y="1392"/>
            <a:chExt cx="4058" cy="480"/>
          </a:xfrm>
        </p:grpSpPr>
        <p:sp>
          <p:nvSpPr>
            <p:cNvPr id="9" name="AutoShape 9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2393CB"/>
                </a:gs>
                <a:gs pos="50000">
                  <a:srgbClr val="2393CB">
                    <a:gamma/>
                    <a:shade val="92157"/>
                    <a:invGamma/>
                  </a:srgbClr>
                </a:gs>
                <a:gs pos="100000">
                  <a:srgbClr val="2393C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0" name="Group 1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1" name="AutoShape 11"/>
              <p:cNvSpPr>
                <a:spLocks noChangeArrowheads="1"/>
              </p:cNvSpPr>
              <p:nvPr/>
            </p:nvSpPr>
            <p:spPr bwMode="lt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393CB">
                      <a:alpha val="0"/>
                    </a:srgbClr>
                  </a:gs>
                  <a:gs pos="100000">
                    <a:srgbClr val="2393CB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2" name="AutoShape 12"/>
              <p:cNvSpPr>
                <a:spLocks noChangeArrowheads="1"/>
              </p:cNvSpPr>
              <p:nvPr/>
            </p:nvSpPr>
            <p:spPr bwMode="lt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2393CB">
                      <a:gamma/>
                      <a:tint val="0"/>
                      <a:invGamma/>
                    </a:srgbClr>
                  </a:gs>
                  <a:gs pos="100000">
                    <a:srgbClr val="2393CB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1858494" y="4221088"/>
            <a:ext cx="5527675" cy="688975"/>
            <a:chOff x="720" y="1392"/>
            <a:chExt cx="4058" cy="480"/>
          </a:xfrm>
        </p:grpSpPr>
        <p:sp>
          <p:nvSpPr>
            <p:cNvPr id="14" name="AutoShape 14"/>
            <p:cNvSpPr>
              <a:spLocks noChangeArrowheads="1"/>
            </p:cNvSpPr>
            <p:nvPr/>
          </p:nvSpPr>
          <p:spPr bwMode="lt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CB057B"/>
                </a:gs>
                <a:gs pos="50000">
                  <a:srgbClr val="CB057B">
                    <a:gamma/>
                    <a:shade val="92157"/>
                    <a:invGamma/>
                  </a:srgbClr>
                </a:gs>
                <a:gs pos="100000">
                  <a:srgbClr val="CB057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15" name="Group 15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16" name="AutoShape 16"/>
              <p:cNvSpPr>
                <a:spLocks noChangeArrowheads="1"/>
              </p:cNvSpPr>
              <p:nvPr/>
            </p:nvSpPr>
            <p:spPr bwMode="ltGray">
              <a:xfrm>
                <a:off x="744" y="1736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B057B">
                      <a:alpha val="0"/>
                    </a:srgbClr>
                  </a:gs>
                  <a:gs pos="100000">
                    <a:srgbClr val="CB057B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17" name="AutoShape 17"/>
              <p:cNvSpPr>
                <a:spLocks noChangeArrowheads="1"/>
              </p:cNvSpPr>
              <p:nvPr/>
            </p:nvSpPr>
            <p:spPr bwMode="ltGray">
              <a:xfrm>
                <a:off x="744" y="1407"/>
                <a:ext cx="3988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CB057B">
                      <a:gamma/>
                      <a:tint val="0"/>
                      <a:invGamma/>
                    </a:srgbClr>
                  </a:gs>
                  <a:gs pos="100000">
                    <a:srgbClr val="CB057B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grpSp>
        <p:nvGrpSpPr>
          <p:cNvPr id="18" name="Group 18"/>
          <p:cNvGrpSpPr>
            <a:grpSpLocks/>
          </p:cNvGrpSpPr>
          <p:nvPr/>
        </p:nvGrpSpPr>
        <p:grpSpPr bwMode="auto">
          <a:xfrm>
            <a:off x="1898651" y="1628800"/>
            <a:ext cx="5456237" cy="688975"/>
            <a:chOff x="720" y="1392"/>
            <a:chExt cx="4058" cy="480"/>
          </a:xfrm>
        </p:grpSpPr>
        <p:sp>
          <p:nvSpPr>
            <p:cNvPr id="19" name="AutoShape 19"/>
            <p:cNvSpPr>
              <a:spLocks noChangeArrowheads="1"/>
            </p:cNvSpPr>
            <p:nvPr/>
          </p:nvSpPr>
          <p:spPr bwMode="gray">
            <a:xfrm>
              <a:off x="720" y="1392"/>
              <a:ext cx="4058" cy="48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73C95B"/>
                </a:gs>
                <a:gs pos="50000">
                  <a:srgbClr val="73C95B">
                    <a:gamma/>
                    <a:shade val="92157"/>
                    <a:invGamma/>
                  </a:srgbClr>
                </a:gs>
                <a:gs pos="100000">
                  <a:srgbClr val="73C95B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730" y="1407"/>
              <a:ext cx="4043" cy="444"/>
              <a:chOff x="744" y="1407"/>
              <a:chExt cx="3988" cy="444"/>
            </a:xfrm>
          </p:grpSpPr>
          <p:sp>
            <p:nvSpPr>
              <p:cNvPr id="21" name="AutoShape 21"/>
              <p:cNvSpPr>
                <a:spLocks noChangeArrowheads="1"/>
              </p:cNvSpPr>
              <p:nvPr/>
            </p:nvSpPr>
            <p:spPr bwMode="gray">
              <a:xfrm>
                <a:off x="743" y="1736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C95B">
                      <a:alpha val="0"/>
                    </a:srgbClr>
                  </a:gs>
                  <a:gs pos="100000">
                    <a:srgbClr val="73C95B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22" name="AutoShape 22"/>
              <p:cNvSpPr>
                <a:spLocks noChangeArrowheads="1"/>
              </p:cNvSpPr>
              <p:nvPr/>
            </p:nvSpPr>
            <p:spPr bwMode="gray">
              <a:xfrm>
                <a:off x="743" y="1407"/>
                <a:ext cx="3989" cy="115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73C95B">
                      <a:gamma/>
                      <a:tint val="0"/>
                      <a:invGamma/>
                    </a:srgbClr>
                  </a:gs>
                  <a:gs pos="100000">
                    <a:srgbClr val="73C95B">
                      <a:alpha val="0"/>
                    </a:srgb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ru-RU" sz="18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</p:grpSp>
      </p:grpSp>
      <p:sp>
        <p:nvSpPr>
          <p:cNvPr id="23" name="Rectangle 32"/>
          <p:cNvSpPr>
            <a:spLocks noChangeArrowheads="1"/>
          </p:cNvSpPr>
          <p:nvPr/>
        </p:nvSpPr>
        <p:spPr bwMode="auto">
          <a:xfrm>
            <a:off x="2427164" y="1628800"/>
            <a:ext cx="4498975" cy="641350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73C95B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Ясинуватська загальноосвітня школа</a:t>
            </a:r>
            <a:endParaRPr kumimoji="0" lang="uk-UA" sz="18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І-ІІ ступенів № 7</a:t>
            </a:r>
          </a:p>
        </p:txBody>
      </p:sp>
      <p:sp>
        <p:nvSpPr>
          <p:cNvPr id="24" name="Rectangle 33"/>
          <p:cNvSpPr>
            <a:spLocks noChangeArrowheads="1"/>
          </p:cNvSpPr>
          <p:nvPr/>
        </p:nvSpPr>
        <p:spPr bwMode="auto">
          <a:xfrm>
            <a:off x="1882657" y="2654027"/>
            <a:ext cx="5408731" cy="36671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73C95B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Ясинуватської 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міської ради Донецької області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5" name="Rectangle 35"/>
          <p:cNvSpPr>
            <a:spLocks noChangeArrowheads="1"/>
          </p:cNvSpPr>
          <p:nvPr/>
        </p:nvSpPr>
        <p:spPr bwMode="auto">
          <a:xfrm>
            <a:off x="1857382" y="3518824"/>
            <a:ext cx="5414996" cy="366713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73C95B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Регіональний експериментальний майданчик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 </a:t>
            </a:r>
          </a:p>
        </p:txBody>
      </p:sp>
      <p:sp>
        <p:nvSpPr>
          <p:cNvPr id="26" name="Rectangle 36"/>
          <p:cNvSpPr>
            <a:spLocks noChangeArrowheads="1"/>
          </p:cNvSpPr>
          <p:nvPr/>
        </p:nvSpPr>
        <p:spPr bwMode="auto">
          <a:xfrm>
            <a:off x="3219886" y="4380909"/>
            <a:ext cx="2576346" cy="369332"/>
          </a:xfrm>
          <a:prstGeom prst="rect">
            <a:avLst/>
          </a:prstGeom>
          <a:noFill/>
          <a:ln>
            <a:noFill/>
          </a:ln>
          <a:effectLst>
            <a:prstShdw prst="shdw12">
              <a:srgbClr val="73C95B">
                <a:gamma/>
                <a:shade val="60000"/>
                <a:invGamma/>
                <a:alpha val="50000"/>
              </a:srgb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“ Школа </a:t>
            </a:r>
            <a:r>
              <a:rPr kumimoji="0" lang="uk-UA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</a:t>
            </a:r>
            <a:r>
              <a:rPr kumimoji="0" lang="ru-RU" sz="18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айбутнього ”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50000"/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83" y="5013176"/>
            <a:ext cx="5456237" cy="688975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82657" y="5152671"/>
            <a:ext cx="53324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400" b="1" dirty="0" smtClean="0"/>
              <a:t>Працюємо над створенням інноваційного освітнього середовища</a:t>
            </a:r>
            <a:endParaRPr lang="uk-UA" sz="1400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651" y="5805264"/>
            <a:ext cx="5462587" cy="68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2987254" y="5995390"/>
            <a:ext cx="31232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000" b="1" dirty="0" smtClean="0"/>
              <a:t>«Школа життєвого успіху»</a:t>
            </a:r>
            <a:endParaRPr lang="uk-UA" sz="2000" b="1" dirty="0"/>
          </a:p>
        </p:txBody>
      </p:sp>
    </p:spTree>
    <p:extLst>
      <p:ext uri="{BB962C8B-B14F-4D97-AF65-F5344CB8AC3E}">
        <p14:creationId xmlns:p14="http://schemas.microsoft.com/office/powerpoint/2010/main" val="18767967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7000"/>
    </mc:Choice>
    <mc:Fallback>
      <p:transition spd="slow" advClick="0" advTm="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nodeType="afterEffect">
                                  <p:stCondLst>
                                    <p:cond delay="1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88" y="274638"/>
            <a:ext cx="7186612" cy="1210146"/>
          </a:xfrm>
        </p:spPr>
        <p:txBody>
          <a:bodyPr>
            <a:noAutofit/>
          </a:bodyPr>
          <a:lstStyle/>
          <a:p>
            <a:r>
              <a:rPr lang="ru-RU" sz="1800" i="1" kern="0" dirty="0" smtClean="0"/>
              <a:t/>
            </a:r>
            <a:br>
              <a:rPr lang="ru-RU" sz="1800" i="1" kern="0" dirty="0" smtClean="0"/>
            </a:br>
            <a:r>
              <a:rPr lang="ru-RU" sz="1800" i="1" kern="0" dirty="0"/>
              <a:t/>
            </a:r>
            <a:br>
              <a:rPr lang="ru-RU" sz="1800" i="1" kern="0" dirty="0"/>
            </a:br>
            <a:r>
              <a:rPr lang="ru-RU" sz="1800" i="1" kern="0" dirty="0" smtClean="0"/>
              <a:t>«</a:t>
            </a:r>
            <a:r>
              <a:rPr lang="ru-RU" sz="1800" i="1" kern="0" dirty="0"/>
              <a:t>Успіх- це вміння від однієї невдачі до іншої</a:t>
            </a:r>
            <a:br>
              <a:rPr lang="ru-RU" sz="1800" i="1" kern="0" dirty="0"/>
            </a:br>
            <a:r>
              <a:rPr lang="en-US" sz="1800" i="1" kern="0" dirty="0"/>
              <a:t> </a:t>
            </a:r>
            <a:r>
              <a:rPr lang="ru-RU" sz="1800" i="1" kern="0" dirty="0"/>
              <a:t>рухатись з незмінним ентузіазмом</a:t>
            </a:r>
            <a:r>
              <a:rPr lang="en-US" sz="1800" i="1" kern="0" dirty="0"/>
              <a:t>»</a:t>
            </a:r>
            <a:br>
              <a:rPr lang="en-US" sz="1800" i="1" kern="0" dirty="0"/>
            </a:br>
            <a:r>
              <a:rPr lang="uk-UA" sz="1800" i="1" kern="0" dirty="0">
                <a:solidFill>
                  <a:srgbClr val="16E41B"/>
                </a:solidFill>
              </a:rPr>
              <a:t>                                                               </a:t>
            </a:r>
            <a:r>
              <a:rPr lang="ru-RU" sz="1800" kern="0" dirty="0">
                <a:solidFill>
                  <a:srgbClr val="16E41B"/>
                </a:solidFill>
              </a:rPr>
              <a:t>Вінстон Черчілль</a:t>
            </a:r>
            <a:r>
              <a:rPr lang="uk-UA" sz="5400" dirty="0">
                <a:solidFill>
                  <a:srgbClr val="16E41B"/>
                </a:solidFill>
              </a:rPr>
              <a:t/>
            </a:r>
            <a:br>
              <a:rPr lang="uk-UA" sz="5400" dirty="0">
                <a:solidFill>
                  <a:srgbClr val="16E41B"/>
                </a:solidFill>
              </a:rPr>
            </a:br>
            <a:endParaRPr lang="uk-UA" sz="5400" dirty="0">
              <a:solidFill>
                <a:srgbClr val="16E41B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2034988"/>
            <a:ext cx="7992888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Виховна система школи базується на принципах національного виховання та сформована на засадах ідеї «Школи майбутнього»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uk-UA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Ідея виховної роботи «Школи життєвого успіху»:</a:t>
            </a:r>
          </a:p>
          <a:p>
            <a:pPr algn="just"/>
            <a:r>
              <a:rPr lang="uk-UA" sz="2800" b="1" dirty="0" smtClean="0">
                <a:latin typeface="Times New Roman" pitchFamily="18" charset="0"/>
                <a:cs typeface="Times New Roman" pitchFamily="18" charset="0"/>
              </a:rPr>
              <a:t>Організація адаптивного середовища та створення оптимальних умов для самовиховання та успішної життєвої траєкторії кожної дитини.</a:t>
            </a:r>
          </a:p>
          <a:p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uk-UA" b="1" dirty="0">
              <a:solidFill>
                <a:srgbClr val="16E41B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264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0"/>
    </mc:Choice>
    <mc:Fallback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3"/>
          <p:cNvSpPr>
            <a:spLocks noChangeArrowheads="1"/>
          </p:cNvSpPr>
          <p:nvPr/>
        </p:nvSpPr>
        <p:spPr bwMode="gray">
          <a:xfrm>
            <a:off x="685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73C95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gray">
          <a:xfrm>
            <a:off x="3708400" y="3473450"/>
            <a:ext cx="1905000" cy="984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000000"/>
                </a:solidFill>
                <a:cs typeface="Arial" charset="0"/>
              </a:rPr>
              <a:t> </a:t>
            </a:r>
            <a:r>
              <a:rPr lang="uk-UA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учень– класний керівник-- учитель- предметник -- батьки</a:t>
            </a:r>
            <a:endParaRPr lang="en-US" sz="1400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gray">
          <a:xfrm>
            <a:off x="739775" y="48482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6" name="Text Box 18"/>
          <p:cNvSpPr txBox="1">
            <a:spLocks noChangeArrowheads="1"/>
          </p:cNvSpPr>
          <p:nvPr/>
        </p:nvSpPr>
        <p:spPr bwMode="white">
          <a:xfrm>
            <a:off x="1141413" y="44434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sz="2000" b="1" dirty="0" smtClean="0">
                <a:solidFill>
                  <a:srgbClr val="FFFFFF"/>
                </a:solidFill>
                <a:cs typeface="Arial" charset="0"/>
              </a:rPr>
              <a:t>Батьки </a:t>
            </a:r>
            <a:endParaRPr lang="en-US" sz="2000" b="1" dirty="0" smtClean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836613" y="4959351"/>
            <a:ext cx="2316163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uk-UA" sz="1400" b="1" dirty="0" smtClean="0">
              <a:solidFill>
                <a:srgbClr val="000000"/>
              </a:solidFill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Співпраця школи з батьками</a:t>
            </a:r>
            <a:endParaRPr lang="en-US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AutoShape 12"/>
          <p:cNvSpPr>
            <a:spLocks noChangeArrowheads="1"/>
          </p:cNvSpPr>
          <p:nvPr/>
        </p:nvSpPr>
        <p:spPr bwMode="gray">
          <a:xfrm>
            <a:off x="6019800" y="4419600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2393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sp>
        <p:nvSpPr>
          <p:cNvPr id="12" name="AutoShape 13"/>
          <p:cNvSpPr>
            <a:spLocks noChangeArrowheads="1"/>
          </p:cNvSpPr>
          <p:nvPr/>
        </p:nvSpPr>
        <p:spPr bwMode="gray">
          <a:xfrm>
            <a:off x="6073775" y="5084763"/>
            <a:ext cx="2408238" cy="877887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Виховує засобами </a:t>
            </a:r>
          </a:p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предмету</a:t>
            </a:r>
            <a:endParaRPr kumimoji="0" lang="ru-RU" sz="20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white">
          <a:xfrm>
            <a:off x="6475413" y="4443413"/>
            <a:ext cx="1651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uk-UA" b="1" dirty="0" smtClean="0">
                <a:solidFill>
                  <a:srgbClr val="FFFFFF"/>
                </a:solidFill>
                <a:cs typeface="Arial" charset="0"/>
              </a:rPr>
              <a:t>Учитель-предметник</a:t>
            </a:r>
            <a:endParaRPr lang="en-US" b="1" dirty="0" smtClean="0">
              <a:solidFill>
                <a:srgbClr val="FFFFFF"/>
              </a:solidFill>
              <a:cs typeface="Arial" charset="0"/>
            </a:endParaRPr>
          </a:p>
        </p:txBody>
      </p:sp>
      <p:grpSp>
        <p:nvGrpSpPr>
          <p:cNvPr id="17" name="Group 20"/>
          <p:cNvGrpSpPr>
            <a:grpSpLocks/>
          </p:cNvGrpSpPr>
          <p:nvPr/>
        </p:nvGrpSpPr>
        <p:grpSpPr bwMode="auto">
          <a:xfrm>
            <a:off x="3171825" y="2711450"/>
            <a:ext cx="2819400" cy="2803525"/>
            <a:chOff x="1968" y="1488"/>
            <a:chExt cx="1776" cy="1766"/>
          </a:xfrm>
        </p:grpSpPr>
        <p:sp>
          <p:nvSpPr>
            <p:cNvPr id="18" name="AutoShape 21"/>
            <p:cNvSpPr>
              <a:spLocks noChangeArrowheads="1"/>
            </p:cNvSpPr>
            <p:nvPr/>
          </p:nvSpPr>
          <p:spPr bwMode="lt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2393CB">
                    <a:gamma/>
                    <a:shade val="0"/>
                    <a:invGamma/>
                  </a:srgbClr>
                </a:gs>
                <a:gs pos="100000">
                  <a:srgbClr val="2393CB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2393CB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lt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73C95B">
                    <a:gamma/>
                    <a:shade val="0"/>
                    <a:invGamma/>
                  </a:srgbClr>
                </a:gs>
                <a:gs pos="100000">
                  <a:srgbClr val="73C95B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73C95B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lt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CB057B">
                    <a:gamma/>
                    <a:shade val="6275"/>
                    <a:invGamma/>
                  </a:srgbClr>
                </a:gs>
                <a:gs pos="100000">
                  <a:srgbClr val="CB057B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CB057B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AutoShape 24"/>
            <p:cNvSpPr>
              <a:spLocks noChangeArrowheads="1"/>
            </p:cNvSpPr>
            <p:nvPr/>
          </p:nvSpPr>
          <p:spPr bwMode="lt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rgbClr val="F7C037">
                    <a:gamma/>
                    <a:shade val="0"/>
                    <a:invGamma/>
                  </a:srgbClr>
                </a:gs>
                <a:gs pos="100000">
                  <a:srgbClr val="F7C037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rgbClr val="F7C037"/>
              </a:extrusionClr>
            </a:sp3d>
          </p:spPr>
          <p:txBody>
            <a:bodyPr wrap="none" anchor="ctr">
              <a:flatTx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2279249" y="620688"/>
            <a:ext cx="584716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>
                <a:latin typeface="Times New Roman" pitchFamily="18" charset="0"/>
                <a:cs typeface="Times New Roman" pitchFamily="18" charset="0"/>
              </a:rPr>
              <a:t>Виховна робота</a:t>
            </a:r>
          </a:p>
        </p:txBody>
      </p:sp>
      <p:sp>
        <p:nvSpPr>
          <p:cNvPr id="25" name="AutoShape 8"/>
          <p:cNvSpPr>
            <a:spLocks noChangeArrowheads="1"/>
          </p:cNvSpPr>
          <p:nvPr/>
        </p:nvSpPr>
        <p:spPr bwMode="ltGray">
          <a:xfrm>
            <a:off x="685800" y="2057400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CB057B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26" name="Text Box 18"/>
          <p:cNvSpPr txBox="1">
            <a:spLocks noChangeArrowheads="1"/>
          </p:cNvSpPr>
          <p:nvPr/>
        </p:nvSpPr>
        <p:spPr bwMode="white">
          <a:xfrm>
            <a:off x="1141413" y="2081213"/>
            <a:ext cx="1651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  <a:cs typeface="Arial" charset="0"/>
              </a:rPr>
              <a:t>Учень 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27" name="Text Box 9"/>
          <p:cNvSpPr txBox="1">
            <a:spLocks noChangeArrowheads="1"/>
          </p:cNvSpPr>
          <p:nvPr/>
        </p:nvSpPr>
        <p:spPr bwMode="gray">
          <a:xfrm>
            <a:off x="781050" y="2563813"/>
            <a:ext cx="2316163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400" b="1" dirty="0">
                <a:cs typeface="Arial" charset="0"/>
              </a:rPr>
              <a:t>Учень має право отримати знання та виховання</a:t>
            </a:r>
            <a:endParaRPr lang="en-US" sz="1400" b="1" dirty="0">
              <a:cs typeface="Arial" charset="0"/>
            </a:endParaRPr>
          </a:p>
        </p:txBody>
      </p:sp>
      <p:sp>
        <p:nvSpPr>
          <p:cNvPr id="28" name="AutoShape 9"/>
          <p:cNvSpPr>
            <a:spLocks noChangeArrowheads="1"/>
          </p:cNvSpPr>
          <p:nvPr/>
        </p:nvSpPr>
        <p:spPr bwMode="gray">
          <a:xfrm>
            <a:off x="739775" y="2486025"/>
            <a:ext cx="2408238" cy="111442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1" name="Text Box 9"/>
          <p:cNvSpPr txBox="1">
            <a:spLocks noChangeArrowheads="1"/>
          </p:cNvSpPr>
          <p:nvPr/>
        </p:nvSpPr>
        <p:spPr bwMode="gray">
          <a:xfrm>
            <a:off x="780618" y="2560078"/>
            <a:ext cx="2316163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b="1" dirty="0">
                <a:latin typeface="Times New Roman" pitchFamily="18" charset="0"/>
                <a:cs typeface="Times New Roman" pitchFamily="18" charset="0"/>
              </a:rPr>
              <a:t>Учень має право отримати знання та виховання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AutoShape 16"/>
          <p:cNvSpPr>
            <a:spLocks noChangeArrowheads="1"/>
          </p:cNvSpPr>
          <p:nvPr/>
        </p:nvSpPr>
        <p:spPr bwMode="gray">
          <a:xfrm>
            <a:off x="6072637" y="2060575"/>
            <a:ext cx="2543175" cy="1600200"/>
          </a:xfrm>
          <a:prstGeom prst="roundRect">
            <a:avLst>
              <a:gd name="adj" fmla="val 12699"/>
            </a:avLst>
          </a:prstGeom>
          <a:solidFill>
            <a:srgbClr val="F7C037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17"/>
          <p:cNvSpPr>
            <a:spLocks noChangeArrowheads="1"/>
          </p:cNvSpPr>
          <p:nvPr/>
        </p:nvSpPr>
        <p:spPr bwMode="gray">
          <a:xfrm>
            <a:off x="6134549" y="2781300"/>
            <a:ext cx="2408238" cy="81915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>
            <a:noFill/>
          </a:ln>
          <a:effectLst>
            <a:prstShdw prst="shdw17" dist="17961" dir="13500000">
              <a:srgbClr val="9999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Text Box 18"/>
          <p:cNvSpPr txBox="1">
            <a:spLocks noChangeArrowheads="1"/>
          </p:cNvSpPr>
          <p:nvPr/>
        </p:nvSpPr>
        <p:spPr bwMode="white">
          <a:xfrm>
            <a:off x="6475413" y="2081213"/>
            <a:ext cx="1651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2000" b="1" dirty="0">
                <a:solidFill>
                  <a:srgbClr val="FFFFFF"/>
                </a:solidFill>
                <a:cs typeface="Arial" charset="0"/>
              </a:rPr>
              <a:t>Класний керівник</a:t>
            </a:r>
            <a:endParaRPr lang="en-US" sz="2000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34" name="Text Box 9"/>
          <p:cNvSpPr txBox="1">
            <a:spLocks noChangeArrowheads="1"/>
          </p:cNvSpPr>
          <p:nvPr/>
        </p:nvSpPr>
        <p:spPr bwMode="gray">
          <a:xfrm>
            <a:off x="6175824" y="2781300"/>
            <a:ext cx="23161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600" b="1" dirty="0">
                <a:latin typeface="Times New Roman" pitchFamily="18" charset="0"/>
                <a:cs typeface="Times New Roman" pitchFamily="18" charset="0"/>
              </a:rPr>
              <a:t>Проводить індивідуальну виховну роботу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312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  <p:bldP spid="13" grpId="0"/>
      <p:bldP spid="26" grpId="0"/>
      <p:bldP spid="31" grpId="0"/>
      <p:bldP spid="33" grpId="0"/>
      <p:bldP spid="3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988840"/>
            <a:ext cx="7272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Symbol"/>
              <a:buChar char="·"/>
            </a:pPr>
            <a:r>
              <a:rPr lang="ru-RU" b="1" dirty="0">
                <a:latin typeface="Times New Roman"/>
              </a:rPr>
              <a:t>Формування конкурентоспроможної особистості та позитивної соціалізації підростаючого покоління;</a:t>
            </a:r>
          </a:p>
          <a:p>
            <a:pPr algn="just"/>
            <a:endParaRPr lang="uk-UA" b="1" dirty="0">
              <a:latin typeface="Times New Roman"/>
            </a:endParaRPr>
          </a:p>
          <a:p>
            <a:pPr algn="just">
              <a:buFont typeface="Symbol"/>
              <a:buChar char="·"/>
            </a:pPr>
            <a:r>
              <a:rPr lang="ru-RU" b="1" dirty="0">
                <a:latin typeface="Times New Roman"/>
              </a:rPr>
              <a:t>Збереження та розвиток духовно- морального, фізичного </a:t>
            </a:r>
          </a:p>
          <a:p>
            <a:pPr algn="just"/>
            <a:r>
              <a:rPr lang="en-US" b="1" dirty="0">
                <a:latin typeface="Times New Roman"/>
              </a:rPr>
              <a:t> </a:t>
            </a:r>
            <a:r>
              <a:rPr lang="ru-RU" b="1" dirty="0">
                <a:latin typeface="Times New Roman"/>
              </a:rPr>
              <a:t>та психічного  здоров’я  підростаючого  покоління;</a:t>
            </a:r>
          </a:p>
          <a:p>
            <a:pPr algn="just"/>
            <a:endParaRPr lang="ru-RU" b="1" dirty="0">
              <a:latin typeface="Times New Roman"/>
            </a:endParaRPr>
          </a:p>
          <a:p>
            <a:pPr algn="just">
              <a:buFont typeface="Symbol"/>
              <a:buChar char="·"/>
            </a:pPr>
            <a:r>
              <a:rPr lang="ru-RU" b="1" dirty="0">
                <a:latin typeface="Times New Roman"/>
              </a:rPr>
              <a:t>Збереження національних надбань та їх збагачення, надання  </a:t>
            </a:r>
          </a:p>
          <a:p>
            <a:pPr algn="just"/>
            <a:r>
              <a:rPr lang="ru-RU" b="1" dirty="0">
                <a:latin typeface="Times New Roman"/>
              </a:rPr>
              <a:t>особливої уваги вивченню історії , природи, традицій рідного краю;</a:t>
            </a:r>
          </a:p>
          <a:p>
            <a:pPr algn="just"/>
            <a:endParaRPr lang="ru-RU" b="1" dirty="0">
              <a:latin typeface="Times New Roman"/>
            </a:endParaRPr>
          </a:p>
          <a:p>
            <a:pPr algn="just">
              <a:buFont typeface="Symbol"/>
              <a:buChar char="·"/>
            </a:pPr>
            <a:r>
              <a:rPr lang="ru-RU" b="1" dirty="0">
                <a:latin typeface="Times New Roman"/>
              </a:rPr>
              <a:t>Використання прогресивних інтерактивних технологій у процесі виховання;</a:t>
            </a:r>
          </a:p>
          <a:p>
            <a:pPr algn="just"/>
            <a:endParaRPr lang="ru-RU" b="1" dirty="0">
              <a:latin typeface="Times New Roman"/>
            </a:endParaRPr>
          </a:p>
          <a:p>
            <a:pPr algn="just">
              <a:buFont typeface="Symbol"/>
              <a:buChar char="·"/>
            </a:pPr>
            <a:r>
              <a:rPr lang="ru-RU" b="1" dirty="0">
                <a:latin typeface="Times New Roman"/>
              </a:rPr>
              <a:t>Зміцнення партнерських зв'язків  з освітніми закладами міста, підприємствами, громадськими організаціями, Корпусом Миру в Україні, мережею     “ Євроклубів ”.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11760" y="374506"/>
            <a:ext cx="511075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Актуальність виховної роботи</a:t>
            </a:r>
          </a:p>
          <a:p>
            <a:pPr algn="ctr"/>
            <a:r>
              <a:rPr lang="uk-UA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начального закладу</a:t>
            </a:r>
            <a:endParaRPr lang="uk-UA" sz="28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71735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8641"/>
            <a:ext cx="7169150" cy="1265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6711" y="1709371"/>
            <a:ext cx="1768475" cy="2287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3276" y="3952333"/>
            <a:ext cx="1768475" cy="229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7380312" y="3458742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Крок І</a:t>
            </a:r>
          </a:p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2008-2009 н.р.</a:t>
            </a:r>
            <a:endParaRPr lang="uk-UA" sz="1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357004" y="3458742"/>
            <a:ext cx="104708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Крок І</a:t>
            </a:r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V</a:t>
            </a:r>
            <a:endParaRPr lang="uk-UA" sz="1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uk-UA" sz="1100" dirty="0" smtClean="0">
                <a:latin typeface="Times New Roman" pitchFamily="18" charset="0"/>
                <a:cs typeface="Times New Roman" pitchFamily="18" charset="0"/>
              </a:rPr>
              <a:t>2008-2009 н.р.</a:t>
            </a:r>
            <a:endParaRPr lang="uk-UA" sz="11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07504" y="1659983"/>
            <a:ext cx="1781020" cy="2292350"/>
            <a:chOff x="107504" y="1659983"/>
            <a:chExt cx="1781020" cy="2292350"/>
          </a:xfrm>
        </p:grpSpPr>
        <p:pic>
          <p:nvPicPr>
            <p:cNvPr id="1035" name="Picture 1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1659983"/>
              <a:ext cx="1768475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TextBox 22"/>
            <p:cNvSpPr txBox="1"/>
            <p:nvPr/>
          </p:nvSpPr>
          <p:spPr>
            <a:xfrm>
              <a:off x="323528" y="3431754"/>
              <a:ext cx="10470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І</a:t>
              </a: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2008-2009 н.р.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77087" y="1693911"/>
              <a:ext cx="1711437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Занурення у проблему, розробка адаптованого виховного середовища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2399520" y="1683182"/>
            <a:ext cx="1780715" cy="2292350"/>
            <a:chOff x="2399520" y="1683182"/>
            <a:chExt cx="1780715" cy="2292350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683182"/>
              <a:ext cx="1768475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" name="TextBox 18"/>
            <p:cNvSpPr txBox="1"/>
            <p:nvPr/>
          </p:nvSpPr>
          <p:spPr>
            <a:xfrm>
              <a:off x="2641986" y="3453619"/>
              <a:ext cx="1313180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ІІ</a:t>
              </a: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З 2009 р. постійно.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2399520" y="1709371"/>
              <a:ext cx="178071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200" dirty="0" smtClean="0">
                  <a:latin typeface="Times New Roman" pitchFamily="18" charset="0"/>
                  <a:cs typeface="Times New Roman" pitchFamily="18" charset="0"/>
                </a:rPr>
                <a:t>Спрямованість педагога до саморозвитку задля створення нових підходів до  процесу виховання</a:t>
              </a:r>
              <a:endParaRPr lang="uk-UA" sz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857800" y="1711642"/>
            <a:ext cx="1697386" cy="2177987"/>
            <a:chOff x="4857800" y="1711642"/>
            <a:chExt cx="1697386" cy="2177987"/>
          </a:xfrm>
        </p:grpSpPr>
        <p:sp>
          <p:nvSpPr>
            <p:cNvPr id="7" name="TextBox 6"/>
            <p:cNvSpPr txBox="1"/>
            <p:nvPr/>
          </p:nvSpPr>
          <p:spPr>
            <a:xfrm>
              <a:off x="4984563" y="3458742"/>
              <a:ext cx="10470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ІІІ</a:t>
              </a: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2009-2010 н.р.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4857800" y="1711642"/>
              <a:ext cx="16973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Визначення пріоритетних напрямків у вихованні школярів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4" name="Группа 13"/>
          <p:cNvGrpSpPr/>
          <p:nvPr/>
        </p:nvGrpSpPr>
        <p:grpSpPr>
          <a:xfrm>
            <a:off x="1135101" y="4021732"/>
            <a:ext cx="1924730" cy="2315778"/>
            <a:chOff x="1135101" y="4021732"/>
            <a:chExt cx="1924730" cy="2315778"/>
          </a:xfrm>
        </p:grpSpPr>
        <p:pic>
          <p:nvPicPr>
            <p:cNvPr id="1034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5101" y="4045160"/>
              <a:ext cx="1768475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6" name="TextBox 25"/>
            <p:cNvSpPr txBox="1"/>
            <p:nvPr/>
          </p:nvSpPr>
          <p:spPr>
            <a:xfrm>
              <a:off x="1352438" y="5808902"/>
              <a:ext cx="748923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uk-UA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постійно.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170644" y="4021732"/>
              <a:ext cx="1889187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Формування адаптивної соціо-культурної сфери навчального закладу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Группа 14"/>
          <p:cNvGrpSpPr/>
          <p:nvPr/>
        </p:nvGrpSpPr>
        <p:grpSpPr>
          <a:xfrm>
            <a:off x="3739629" y="3987575"/>
            <a:ext cx="1768475" cy="2301898"/>
            <a:chOff x="3739629" y="3987575"/>
            <a:chExt cx="1768475" cy="2301898"/>
          </a:xfrm>
        </p:grpSpPr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9629" y="3997123"/>
              <a:ext cx="1768475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5" name="TextBox 24"/>
            <p:cNvSpPr txBox="1"/>
            <p:nvPr/>
          </p:nvSpPr>
          <p:spPr>
            <a:xfrm>
              <a:off x="3937481" y="5793948"/>
              <a:ext cx="673582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І</a:t>
              </a: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2011 р.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786702" y="3987575"/>
              <a:ext cx="16973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Розробка та реалізація соціальних проектів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323451" y="3919748"/>
            <a:ext cx="1697386" cy="2244395"/>
            <a:chOff x="6323451" y="3919748"/>
            <a:chExt cx="1697386" cy="2244395"/>
          </a:xfrm>
        </p:grpSpPr>
        <p:sp>
          <p:nvSpPr>
            <p:cNvPr id="21" name="TextBox 20"/>
            <p:cNvSpPr txBox="1"/>
            <p:nvPr/>
          </p:nvSpPr>
          <p:spPr>
            <a:xfrm>
              <a:off x="6444208" y="5733256"/>
              <a:ext cx="72006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 V</a:t>
              </a:r>
              <a:r>
                <a:rPr lang="ru-RU" sz="1100" dirty="0" smtClean="0">
                  <a:latin typeface="Times New Roman" pitchFamily="18" charset="0"/>
                  <a:cs typeface="Times New Roman" pitchFamily="18" charset="0"/>
                </a:rPr>
                <a:t>ІІ</a:t>
              </a:r>
              <a:endParaRPr lang="uk-UA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постійно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323451" y="3919748"/>
              <a:ext cx="169738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Моніторинг діяльності учителя-вихователя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7205124" y="1709371"/>
            <a:ext cx="1768475" cy="2292350"/>
            <a:chOff x="7205124" y="1709371"/>
            <a:chExt cx="1768475" cy="2292350"/>
          </a:xfrm>
        </p:grpSpPr>
        <p:pic>
          <p:nvPicPr>
            <p:cNvPr id="1036" name="Picture 1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05124" y="1709371"/>
              <a:ext cx="1768475" cy="22923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7259885" y="1711642"/>
              <a:ext cx="169738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1400" dirty="0" smtClean="0">
                  <a:latin typeface="Times New Roman" pitchFamily="18" charset="0"/>
                  <a:cs typeface="Times New Roman" pitchFamily="18" charset="0"/>
                </a:rPr>
                <a:t>Створення і апробація виховної системи «Сім джерел»</a:t>
              </a:r>
              <a:endParaRPr lang="uk-UA" sz="1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7336490" y="3476730"/>
              <a:ext cx="102303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Крок І</a:t>
              </a:r>
              <a:r>
                <a:rPr lang="en-US" sz="1100" dirty="0" smtClean="0">
                  <a:latin typeface="Times New Roman" pitchFamily="18" charset="0"/>
                  <a:cs typeface="Times New Roman" pitchFamily="18" charset="0"/>
                </a:rPr>
                <a:t>V</a:t>
              </a:r>
              <a:endParaRPr lang="uk-UA" sz="1100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uk-UA" sz="1100" dirty="0" smtClean="0">
                  <a:latin typeface="Times New Roman" pitchFamily="18" charset="0"/>
                  <a:cs typeface="Times New Roman" pitchFamily="18" charset="0"/>
                </a:rPr>
                <a:t>2010-2-11 н.р.</a:t>
              </a:r>
              <a:endParaRPr lang="uk-UA" sz="11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792598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20000"/>
    </mc:Choice>
    <mc:Fallback>
      <p:transition spd="slow" advClick="0" advTm="2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75856" y="332656"/>
            <a:ext cx="51845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Виховання творчістю сприяє розвитку людини, 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uk-UA" sz="1600" b="1" i="1" dirty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її найкращих якостей</a:t>
            </a:r>
            <a:endParaRPr lang="ru-RU" sz="16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04900" y="917431"/>
            <a:ext cx="7992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Первинна роль учителя - виховувати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91680" y="1502206"/>
            <a:ext cx="6030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20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Для успішного здійснення виховного процесу слід використовувати внутрішні умови навчального закладу, а саме: </a:t>
            </a:r>
            <a:endParaRPr lang="en-US" sz="200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5422900" y="3251200"/>
            <a:ext cx="2703513" cy="2611438"/>
          </a:xfrm>
          <a:prstGeom prst="roundRect">
            <a:avLst>
              <a:gd name="adj" fmla="val 7912"/>
            </a:avLst>
          </a:prstGeom>
          <a:gradFill rotWithShape="1">
            <a:gsLst>
              <a:gs pos="0">
                <a:srgbClr val="73C95B">
                  <a:gamma/>
                  <a:tint val="38039"/>
                  <a:invGamma/>
                </a:srgbClr>
              </a:gs>
              <a:gs pos="100000">
                <a:srgbClr val="73C95B">
                  <a:alpha val="50000"/>
                </a:srgbClr>
              </a:gs>
            </a:gsLst>
            <a:lin ang="54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838200" y="2622550"/>
            <a:ext cx="2857500" cy="466725"/>
            <a:chOff x="752" y="1413"/>
            <a:chExt cx="1321" cy="294"/>
          </a:xfrm>
        </p:grpSpPr>
        <p:sp>
          <p:nvSpPr>
            <p:cNvPr id="7" name="AutoShape 6"/>
            <p:cNvSpPr>
              <a:spLocks noChangeArrowheads="1"/>
            </p:cNvSpPr>
            <p:nvPr/>
          </p:nvSpPr>
          <p:spPr bwMode="gray">
            <a:xfrm>
              <a:off x="752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F7C037">
                    <a:gamma/>
                    <a:shade val="79216"/>
                    <a:invGamma/>
                  </a:srgbClr>
                </a:gs>
                <a:gs pos="50000">
                  <a:srgbClr val="F7C037"/>
                </a:gs>
                <a:gs pos="100000">
                  <a:srgbClr val="F7C037">
                    <a:gamma/>
                    <a:shade val="79216"/>
                    <a:invGamma/>
                  </a:srgbClr>
                </a:gs>
              </a:gsLst>
              <a:lin ang="0" scaled="1"/>
            </a:gradFill>
            <a:ln w="12700">
              <a:noFill/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gray">
            <a:xfrm flipH="1">
              <a:off x="200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AutoShape 8"/>
            <p:cNvSpPr>
              <a:spLocks noChangeArrowheads="1"/>
            </p:cNvSpPr>
            <p:nvPr/>
          </p:nvSpPr>
          <p:spPr bwMode="gray">
            <a:xfrm>
              <a:off x="766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0" name="Group 9"/>
          <p:cNvGrpSpPr>
            <a:grpSpLocks/>
          </p:cNvGrpSpPr>
          <p:nvPr/>
        </p:nvGrpSpPr>
        <p:grpSpPr bwMode="auto">
          <a:xfrm>
            <a:off x="5334000" y="2622550"/>
            <a:ext cx="2857500" cy="466725"/>
            <a:chOff x="3623" y="1413"/>
            <a:chExt cx="1321" cy="294"/>
          </a:xfrm>
        </p:grpSpPr>
        <p:sp>
          <p:nvSpPr>
            <p:cNvPr id="11" name="AutoShape 10"/>
            <p:cNvSpPr>
              <a:spLocks noChangeArrowheads="1"/>
            </p:cNvSpPr>
            <p:nvPr/>
          </p:nvSpPr>
          <p:spPr bwMode="gray">
            <a:xfrm>
              <a:off x="3623" y="1413"/>
              <a:ext cx="1321" cy="294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3C95B">
                    <a:gamma/>
                    <a:shade val="89020"/>
                    <a:invGamma/>
                  </a:srgbClr>
                </a:gs>
                <a:gs pos="50000">
                  <a:srgbClr val="73C95B"/>
                </a:gs>
                <a:gs pos="100000">
                  <a:srgbClr val="73C95B">
                    <a:gamma/>
                    <a:shade val="89020"/>
                    <a:invGamma/>
                  </a:srgbClr>
                </a:gs>
              </a:gsLst>
              <a:lin ang="0" scaled="1"/>
            </a:gradFill>
            <a:ln w="12700">
              <a:solidFill>
                <a:srgbClr val="73C95B"/>
              </a:solidFill>
              <a:round/>
              <a:headEnd/>
              <a:tailEnd/>
            </a:ln>
            <a:effectLst>
              <a:outerShdw dist="53882" dir="2700000" algn="ctr" rotWithShape="0">
                <a:srgbClr val="292929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AutoShape 11"/>
            <p:cNvSpPr>
              <a:spLocks noChangeArrowheads="1"/>
            </p:cNvSpPr>
            <p:nvPr/>
          </p:nvSpPr>
          <p:spPr bwMode="gray">
            <a:xfrm flipH="1">
              <a:off x="4878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AutoShape 12"/>
            <p:cNvSpPr>
              <a:spLocks noChangeArrowheads="1"/>
            </p:cNvSpPr>
            <p:nvPr/>
          </p:nvSpPr>
          <p:spPr bwMode="gray">
            <a:xfrm>
              <a:off x="3637" y="1457"/>
              <a:ext cx="59" cy="204"/>
            </a:xfrm>
            <a:prstGeom prst="moon">
              <a:avLst>
                <a:gd name="adj" fmla="val 22032"/>
              </a:avLst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  <a:alpha val="0"/>
                  </a:srgbClr>
                </a:gs>
                <a:gs pos="50000">
                  <a:srgbClr val="FFFFFF">
                    <a:alpha val="84000"/>
                  </a:srgbClr>
                </a:gs>
                <a:gs pos="100000">
                  <a:srgbClr val="FFFFFF">
                    <a:gamma/>
                    <a:shade val="46275"/>
                    <a:invGamma/>
                    <a:alpha val="0"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4" name="AutoShape 13"/>
          <p:cNvSpPr>
            <a:spLocks noChangeArrowheads="1"/>
          </p:cNvSpPr>
          <p:nvPr/>
        </p:nvSpPr>
        <p:spPr bwMode="gray">
          <a:xfrm>
            <a:off x="755650" y="3213100"/>
            <a:ext cx="2849563" cy="2713038"/>
          </a:xfrm>
          <a:prstGeom prst="roundRect">
            <a:avLst>
              <a:gd name="adj" fmla="val 8014"/>
            </a:avLst>
          </a:prstGeom>
          <a:solidFill>
            <a:srgbClr val="F8F8F8"/>
          </a:solidFill>
          <a:ln w="9525">
            <a:solidFill>
              <a:srgbClr val="F7C037"/>
            </a:solidFill>
            <a:round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5" name="Text Box 18"/>
          <p:cNvSpPr txBox="1">
            <a:spLocks noChangeArrowheads="1"/>
          </p:cNvSpPr>
          <p:nvPr/>
        </p:nvSpPr>
        <p:spPr bwMode="black">
          <a:xfrm>
            <a:off x="1104900" y="2701925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cs typeface="Arial" charset="0"/>
              </a:rPr>
              <a:t>Умови для успіху</a:t>
            </a:r>
            <a:endParaRPr lang="en-US" sz="1600" b="1">
              <a:cs typeface="Arial" charset="0"/>
            </a:endParaRP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black">
          <a:xfrm>
            <a:off x="5654675" y="2701925"/>
            <a:ext cx="22383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uk-UA" sz="1600" b="1">
                <a:cs typeface="Arial" charset="0"/>
              </a:rPr>
              <a:t>Виховна робота</a:t>
            </a:r>
            <a:endParaRPr lang="en-US" sz="1600" b="1">
              <a:cs typeface="Arial" charset="0"/>
            </a:endParaRPr>
          </a:p>
        </p:txBody>
      </p:sp>
      <p:sp>
        <p:nvSpPr>
          <p:cNvPr id="17" name="AutoShape 16"/>
          <p:cNvSpPr>
            <a:spLocks noChangeArrowheads="1"/>
          </p:cNvSpPr>
          <p:nvPr/>
        </p:nvSpPr>
        <p:spPr bwMode="blackGray">
          <a:xfrm rot="10806395" flipH="1" flipV="1">
            <a:off x="3770313" y="3732213"/>
            <a:ext cx="1446212" cy="755650"/>
          </a:xfrm>
          <a:prstGeom prst="rightArrow">
            <a:avLst>
              <a:gd name="adj1" fmla="val 46509"/>
              <a:gd name="adj2" fmla="val 42052"/>
            </a:avLst>
          </a:prstGeom>
          <a:gradFill rotWithShape="1">
            <a:gsLst>
              <a:gs pos="0">
                <a:srgbClr val="F7C037">
                  <a:gamma/>
                  <a:tint val="0"/>
                  <a:invGamma/>
                  <a:alpha val="0"/>
                </a:srgbClr>
              </a:gs>
              <a:gs pos="100000">
                <a:srgbClr val="F7C037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gray">
          <a:xfrm>
            <a:off x="5602288" y="3327400"/>
            <a:ext cx="889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uk-UA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учень 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gray">
          <a:xfrm>
            <a:off x="5591175" y="4606925"/>
            <a:ext cx="106362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Clr>
                <a:srgbClr val="FF0066"/>
              </a:buClr>
              <a:buSzPct val="75000"/>
              <a:buFont typeface="Arial" charset="0"/>
              <a:buNone/>
              <a:defRPr/>
            </a:pPr>
            <a:r>
              <a:rPr lang="en-US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 </a:t>
            </a:r>
            <a:r>
              <a:rPr lang="uk-UA" sz="1600" b="1"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учитель</a:t>
            </a:r>
            <a:endParaRPr lang="en-US" sz="1600" b="1"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20" name="Text Box 19"/>
          <p:cNvSpPr txBox="1">
            <a:spLocks noChangeArrowheads="1"/>
          </p:cNvSpPr>
          <p:nvPr/>
        </p:nvSpPr>
        <p:spPr bwMode="gray">
          <a:xfrm>
            <a:off x="5795963" y="3644900"/>
            <a:ext cx="2514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uk-UA" sz="1400">
                <a:solidFill>
                  <a:srgbClr val="1C1C1C"/>
                </a:solidFill>
                <a:cs typeface="Arial" charset="0"/>
              </a:rPr>
              <a:t>Піддається впливу</a:t>
            </a:r>
            <a:endParaRPr lang="en-US" sz="1400">
              <a:solidFill>
                <a:srgbClr val="1C1C1C"/>
              </a:solidFill>
              <a:cs typeface="Arial" charset="0"/>
            </a:endParaRPr>
          </a:p>
        </p:txBody>
      </p:sp>
      <p:sp>
        <p:nvSpPr>
          <p:cNvPr id="21" name="Text Box 20"/>
          <p:cNvSpPr txBox="1">
            <a:spLocks noChangeArrowheads="1"/>
          </p:cNvSpPr>
          <p:nvPr/>
        </p:nvSpPr>
        <p:spPr bwMode="gray">
          <a:xfrm>
            <a:off x="5732463" y="4852988"/>
            <a:ext cx="251460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endParaRPr lang="uk-UA" sz="1400">
              <a:solidFill>
                <a:srgbClr val="1C1C1C"/>
              </a:solidFill>
              <a:cs typeface="Arial" charset="0"/>
            </a:endParaRPr>
          </a:p>
          <a:p>
            <a:pPr algn="ctr"/>
            <a:r>
              <a:rPr lang="uk-UA" sz="1400">
                <a:solidFill>
                  <a:srgbClr val="1C1C1C"/>
                </a:solidFill>
                <a:cs typeface="Arial" charset="0"/>
              </a:rPr>
              <a:t>Впливає на особистість</a:t>
            </a:r>
            <a:endParaRPr lang="en-US" sz="1400">
              <a:solidFill>
                <a:srgbClr val="1C1C1C"/>
              </a:solidFill>
              <a:cs typeface="Arial" charset="0"/>
            </a:endParaRPr>
          </a:p>
        </p:txBody>
      </p: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491163" y="3397250"/>
            <a:ext cx="168275" cy="168275"/>
            <a:chOff x="2928" y="2208"/>
            <a:chExt cx="262" cy="262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73C95B"/>
                </a:gs>
                <a:gs pos="100000">
                  <a:srgbClr val="73C95B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Group 24"/>
          <p:cNvGrpSpPr>
            <a:grpSpLocks/>
          </p:cNvGrpSpPr>
          <p:nvPr/>
        </p:nvGrpSpPr>
        <p:grpSpPr bwMode="auto">
          <a:xfrm>
            <a:off x="5491163" y="4687888"/>
            <a:ext cx="168275" cy="168275"/>
            <a:chOff x="2928" y="2208"/>
            <a:chExt cx="262" cy="262"/>
          </a:xfrm>
        </p:grpSpPr>
        <p:sp>
          <p:nvSpPr>
            <p:cNvPr id="26" name="Oval 25"/>
            <p:cNvSpPr>
              <a:spLocks noChangeArrowheads="1"/>
            </p:cNvSpPr>
            <p:nvPr/>
          </p:nvSpPr>
          <p:spPr bwMode="gray">
            <a:xfrm>
              <a:off x="2928" y="2208"/>
              <a:ext cx="262" cy="262"/>
            </a:xfrm>
            <a:prstGeom prst="ellipse">
              <a:avLst/>
            </a:prstGeom>
            <a:gradFill rotWithShape="1">
              <a:gsLst>
                <a:gs pos="0">
                  <a:srgbClr val="223864">
                    <a:gamma/>
                    <a:tint val="28627"/>
                    <a:invGamma/>
                  </a:srgbClr>
                </a:gs>
                <a:gs pos="100000">
                  <a:srgbClr val="223864"/>
                </a:gs>
              </a:gsLst>
              <a:lin ang="2700000" scaled="1"/>
            </a:gradFill>
            <a:ln w="12700">
              <a:solidFill>
                <a:srgbClr val="F8F8F8"/>
              </a:solidFill>
              <a:round/>
              <a:headEnd/>
              <a:tailEnd/>
            </a:ln>
            <a:effectLst>
              <a:outerShdw dist="35921" dir="2700000" algn="ctr" rotWithShape="0">
                <a:srgbClr val="1C1C1C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Oval 26"/>
            <p:cNvSpPr>
              <a:spLocks noChangeArrowheads="1"/>
            </p:cNvSpPr>
            <p:nvPr/>
          </p:nvSpPr>
          <p:spPr bwMode="gray">
            <a:xfrm>
              <a:off x="2948" y="2230"/>
              <a:ext cx="220" cy="218"/>
            </a:xfrm>
            <a:prstGeom prst="ellipse">
              <a:avLst/>
            </a:prstGeom>
            <a:gradFill rotWithShape="1">
              <a:gsLst>
                <a:gs pos="0">
                  <a:srgbClr val="73C95B"/>
                </a:gs>
                <a:gs pos="100000">
                  <a:srgbClr val="73C95B">
                    <a:gamma/>
                    <a:tint val="63529"/>
                    <a:invGamma/>
                  </a:srgbClr>
                </a:gs>
              </a:gsLst>
              <a:lin ang="2700000" scaled="1"/>
            </a:gradFill>
            <a:ln w="12700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8" name="AutoShape 28"/>
          <p:cNvSpPr>
            <a:spLocks noChangeArrowheads="1"/>
          </p:cNvSpPr>
          <p:nvPr/>
        </p:nvSpPr>
        <p:spPr bwMode="gray">
          <a:xfrm>
            <a:off x="900113" y="3284538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F7C0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Реалізація виховного потенціалу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кожного навчального предмету</a:t>
            </a:r>
            <a:r>
              <a:rPr kumimoji="0" 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29" name="AutoShape 29"/>
          <p:cNvSpPr>
            <a:spLocks noChangeArrowheads="1"/>
          </p:cNvSpPr>
          <p:nvPr/>
        </p:nvSpPr>
        <p:spPr bwMode="gray">
          <a:xfrm>
            <a:off x="900113" y="3789363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F7C0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Виховання відповідно до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мети та завдання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0" name="AutoShape 30"/>
          <p:cNvSpPr>
            <a:spLocks noChangeArrowheads="1"/>
          </p:cNvSpPr>
          <p:nvPr/>
        </p:nvSpPr>
        <p:spPr bwMode="gray">
          <a:xfrm>
            <a:off x="900113" y="4365625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F7C0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000" b="1" kern="0" dirty="0">
                <a:solidFill>
                  <a:sysClr val="windowText" lastClr="000000"/>
                </a:solidFill>
              </a:rPr>
              <a:t>Р</a:t>
            </a:r>
            <a:r>
              <a:rPr kumimoji="0" lang="uk-UA" sz="1000" b="1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аціональне</a:t>
            </a: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планування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виховної діяльності </a:t>
            </a:r>
            <a:r>
              <a:rPr kumimoji="0" lang="ru-RU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  <p:sp>
        <p:nvSpPr>
          <p:cNvPr id="31" name="AutoShape 34"/>
          <p:cNvSpPr>
            <a:spLocks noChangeArrowheads="1"/>
          </p:cNvSpPr>
          <p:nvPr/>
        </p:nvSpPr>
        <p:spPr bwMode="blackGray">
          <a:xfrm rot="10793605" flipV="1">
            <a:off x="3738563" y="4337050"/>
            <a:ext cx="1447800" cy="755650"/>
          </a:xfrm>
          <a:prstGeom prst="rightArrow">
            <a:avLst>
              <a:gd name="adj1" fmla="val 46509"/>
              <a:gd name="adj2" fmla="val 42098"/>
            </a:avLst>
          </a:prstGeom>
          <a:gradFill rotWithShape="1">
            <a:gsLst>
              <a:gs pos="0">
                <a:srgbClr val="73C95B">
                  <a:gamma/>
                  <a:tint val="0"/>
                  <a:invGamma/>
                  <a:alpha val="0"/>
                </a:srgbClr>
              </a:gs>
              <a:gs pos="100000">
                <a:srgbClr val="73C95B"/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2" name="AutoShape 38"/>
          <p:cNvSpPr>
            <a:spLocks noChangeArrowheads="1"/>
          </p:cNvSpPr>
          <p:nvPr/>
        </p:nvSpPr>
        <p:spPr bwMode="gray">
          <a:xfrm>
            <a:off x="827088" y="4941888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F7C0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Компетентність класного керівника</a:t>
            </a:r>
            <a:endParaRPr kumimoji="0" lang="ru-RU" sz="1000" b="1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3" name="AutoShape 39"/>
          <p:cNvSpPr>
            <a:spLocks noChangeArrowheads="1"/>
          </p:cNvSpPr>
          <p:nvPr/>
        </p:nvSpPr>
        <p:spPr bwMode="gray">
          <a:xfrm>
            <a:off x="900113" y="5445125"/>
            <a:ext cx="2698750" cy="428625"/>
          </a:xfrm>
          <a:prstGeom prst="roundRect">
            <a:avLst>
              <a:gd name="adj" fmla="val 50000"/>
            </a:avLst>
          </a:prstGeom>
          <a:solidFill>
            <a:srgbClr val="F7C037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5715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Розвиток учнівського самоврядування</a:t>
            </a:r>
            <a:r>
              <a:rPr kumimoji="0" lang="ru-RU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08985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91680" y="1844824"/>
            <a:ext cx="59584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Для того, щоб робота мала результат, вона повинна проводитись систематично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35696" y="404664"/>
            <a:ext cx="60304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Виховання творчістю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gray">
          <a:xfrm>
            <a:off x="4593508" y="2945933"/>
            <a:ext cx="3950865" cy="2574925"/>
          </a:xfrm>
          <a:prstGeom prst="homePlate">
            <a:avLst>
              <a:gd name="adj" fmla="val 26341"/>
            </a:avLst>
          </a:prstGeom>
          <a:gradFill rotWithShape="1">
            <a:gsLst>
              <a:gs pos="0">
                <a:srgbClr val="C0C0C0">
                  <a:gamma/>
                  <a:tint val="14118"/>
                  <a:invGamma/>
                </a:srgbClr>
              </a:gs>
              <a:gs pos="100000">
                <a:srgbClr val="C0C0C0"/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2699792" y="2921000"/>
            <a:ext cx="3168352" cy="2574925"/>
          </a:xfrm>
          <a:prstGeom prst="homePlate">
            <a:avLst>
              <a:gd name="adj" fmla="val 27281"/>
            </a:avLst>
          </a:prstGeom>
          <a:gradFill rotWithShape="1">
            <a:gsLst>
              <a:gs pos="0">
                <a:srgbClr val="2393CB">
                  <a:gamma/>
                  <a:tint val="0"/>
                  <a:invGamma/>
                </a:srgbClr>
              </a:gs>
              <a:gs pos="100000">
                <a:srgbClr val="2393CB"/>
              </a:gs>
            </a:gsLst>
            <a:lin ang="189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71842" dir="27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Творча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активність -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 потреба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створювати </a:t>
            </a:r>
            <a:endParaRPr kumimoji="0" lang="uk-UA" sz="20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нове</a:t>
            </a:r>
            <a:r>
              <a:rPr kumimoji="0" lang="ru-RU" sz="2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ltGray">
          <a:xfrm>
            <a:off x="940296" y="2600325"/>
            <a:ext cx="2400300" cy="2895600"/>
          </a:xfrm>
          <a:prstGeom prst="homePlate">
            <a:avLst>
              <a:gd name="adj" fmla="val 25000"/>
            </a:avLst>
          </a:prstGeom>
          <a:gradFill rotWithShape="1">
            <a:gsLst>
              <a:gs pos="0">
                <a:srgbClr val="73C95B"/>
              </a:gs>
              <a:gs pos="100000">
                <a:srgbClr val="73C95B">
                  <a:gamma/>
                  <a:shade val="69804"/>
                  <a:invGamma/>
                </a:srgbClr>
              </a:gs>
            </a:gsLst>
            <a:lin ang="2700000" scaled="1"/>
          </a:gradFill>
          <a:ln w="12700" algn="ctr">
            <a:noFill/>
            <a:prstDash val="dash"/>
            <a:miter lim="800000"/>
            <a:headEnd/>
            <a:tailEnd/>
          </a:ln>
          <a:effectLst>
            <a:outerShdw dist="56796" dir="3806097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black">
          <a:xfrm>
            <a:off x="1089521" y="3263900"/>
            <a:ext cx="1824038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Творчі здібності -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 можливість створювати нове</a:t>
            </a:r>
            <a:r>
              <a:rPr kumimoji="0" lang="ru-RU" sz="20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sz="20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5798075" y="3304858"/>
            <a:ext cx="2124373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Творчі здібності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можуть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сприяти творчій активності,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яка, в свою чергу,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є умовою </a:t>
            </a: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їх виховання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en-US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Freeform 6"/>
          <p:cNvSpPr>
            <a:spLocks/>
          </p:cNvSpPr>
          <p:nvPr/>
        </p:nvSpPr>
        <p:spPr bwMode="gray">
          <a:xfrm>
            <a:off x="940296" y="2601913"/>
            <a:ext cx="7088088" cy="517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7" y="267"/>
              </a:cxn>
              <a:cxn ang="0">
                <a:pos x="3454" y="267"/>
              </a:cxn>
              <a:cxn ang="0">
                <a:pos x="3292" y="8"/>
              </a:cxn>
              <a:cxn ang="0">
                <a:pos x="0" y="0"/>
              </a:cxn>
            </a:cxnLst>
            <a:rect l="0" t="0" r="r" b="b"/>
            <a:pathLst>
              <a:path w="3454" h="267">
                <a:moveTo>
                  <a:pt x="0" y="0"/>
                </a:moveTo>
                <a:lnTo>
                  <a:pt x="87" y="267"/>
                </a:lnTo>
                <a:lnTo>
                  <a:pt x="3454" y="267"/>
                </a:lnTo>
                <a:lnTo>
                  <a:pt x="3292" y="8"/>
                </a:ln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7C037"/>
              </a:gs>
              <a:gs pos="100000">
                <a:srgbClr val="F7C037">
                  <a:gamma/>
                  <a:shade val="46275"/>
                  <a:invGamma/>
                </a:srgbClr>
              </a:gs>
            </a:gsLst>
            <a:lin ang="5400000" scaled="1"/>
          </a:gradFill>
          <a:ln w="12700" cap="flat" cmpd="sng">
            <a:noFill/>
            <a:prstDash val="dash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74321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0000"/>
    </mc:Choice>
    <mc:Fallback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"/>
          <p:cNvSpPr>
            <a:spLocks noChangeArrowheads="1"/>
          </p:cNvSpPr>
          <p:nvPr/>
        </p:nvSpPr>
        <p:spPr bwMode="gray">
          <a:xfrm>
            <a:off x="2760663" y="2124075"/>
            <a:ext cx="3743325" cy="3743325"/>
          </a:xfrm>
          <a:prstGeom prst="ellipse">
            <a:avLst/>
          </a:prstGeom>
          <a:gradFill rotWithShape="1">
            <a:gsLst>
              <a:gs pos="0">
                <a:srgbClr val="E6E6E6"/>
              </a:gs>
              <a:gs pos="14999">
                <a:srgbClr val="7D8496"/>
              </a:gs>
              <a:gs pos="53000">
                <a:srgbClr val="E6E6E6"/>
              </a:gs>
              <a:gs pos="67999">
                <a:srgbClr val="7D8496"/>
              </a:gs>
              <a:gs pos="92999">
                <a:srgbClr val="E6E6E6"/>
              </a:gs>
              <a:gs pos="100000">
                <a:srgbClr val="FFFFFF"/>
              </a:gs>
            </a:gsLst>
            <a:lin ang="27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gray">
          <a:xfrm>
            <a:off x="3429000" y="3444875"/>
            <a:ext cx="2441575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uk-UA" sz="1600" b="1" dirty="0">
                <a:solidFill>
                  <a:srgbClr val="080808"/>
                </a:solidFill>
                <a:effectLst>
                  <a:outerShdw blurRad="38100" dist="38100" dir="2700000" algn="tl">
                    <a:srgbClr val="FFFFFF"/>
                  </a:outerShdw>
                </a:effectLst>
                <a:cs typeface="Arial" charset="0"/>
              </a:rPr>
              <a:t>Напрямки для реалізації виховання</a:t>
            </a:r>
            <a:endParaRPr lang="en-US" sz="1600" b="1" dirty="0">
              <a:solidFill>
                <a:srgbClr val="080808"/>
              </a:solidFill>
              <a:effectLst>
                <a:outerShdw blurRad="38100" dist="38100" dir="2700000" algn="tl">
                  <a:srgbClr val="FFFFFF"/>
                </a:outerShdw>
              </a:effectLst>
              <a:cs typeface="Arial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gray">
          <a:xfrm>
            <a:off x="5794401" y="1676400"/>
            <a:ext cx="202478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r>
              <a:rPr lang="uk-UA" sz="1400" b="1" dirty="0">
                <a:solidFill>
                  <a:srgbClr val="080808"/>
                </a:solidFill>
                <a:cs typeface="Arial" charset="0"/>
              </a:rPr>
              <a:t>Людина у соціумі. </a:t>
            </a:r>
            <a:endParaRPr lang="en-US" sz="1400" b="1" dirty="0">
              <a:solidFill>
                <a:srgbClr val="080808"/>
              </a:solidFill>
              <a:cs typeface="Arial" charset="0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gray">
          <a:xfrm>
            <a:off x="382588" y="4064000"/>
            <a:ext cx="21732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cs typeface="Arial" charset="0"/>
              </a:rPr>
              <a:t>Діяльність як така. </a:t>
            </a:r>
            <a:endParaRPr kumimoji="0" lang="en-US" sz="18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gray">
          <a:xfrm>
            <a:off x="5959817" y="5751195"/>
            <a:ext cx="2209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0" u="none" strike="noStrike" kern="0" cap="none" spc="0" normalizeH="0" baseline="0" noProof="0" smtClean="0">
                <a:ln>
                  <a:noFill/>
                </a:ln>
                <a:solidFill>
                  <a:srgbClr val="080808"/>
                </a:solidFill>
                <a:effectLst/>
                <a:uLnTx/>
                <a:uFillTx/>
                <a:latin typeface="Arial" charset="0"/>
                <a:cs typeface="Arial" charset="0"/>
              </a:rPr>
              <a:t>Мотивація діяльності. </a:t>
            </a:r>
            <a:endParaRPr kumimoji="0" lang="en-US" sz="1800" b="1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charset="0"/>
            </a:endParaRPr>
          </a:p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1" i="0" u="none" strike="noStrike" kern="0" cap="none" spc="0" normalizeH="0" baseline="0" noProof="0" smtClean="0">
              <a:ln>
                <a:noFill/>
              </a:ln>
              <a:solidFill>
                <a:srgbClr val="080808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3916362" y="1649413"/>
            <a:ext cx="1466850" cy="1447800"/>
            <a:chOff x="708" y="2203"/>
            <a:chExt cx="751" cy="741"/>
          </a:xfrm>
        </p:grpSpPr>
        <p:sp>
          <p:nvSpPr>
            <p:cNvPr id="8" name="Oval 10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73C95B"/>
                </a:gs>
                <a:gs pos="100000">
                  <a:srgbClr val="73C95B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9" name="Picture 11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" name="Rectangle 12"/>
          <p:cNvSpPr>
            <a:spLocks noChangeArrowheads="1"/>
          </p:cNvSpPr>
          <p:nvPr/>
        </p:nvSpPr>
        <p:spPr bwMode="gray">
          <a:xfrm>
            <a:off x="3824287" y="2060575"/>
            <a:ext cx="145097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uk-UA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</a:t>
            </a:r>
            <a:r>
              <a:rPr kumimoji="0" 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Со</a:t>
            </a:r>
            <a:r>
              <a:rPr kumimoji="0" lang="uk-UA" sz="14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ціальний напрямок</a:t>
            </a:r>
            <a:endParaRPr kumimoji="0" lang="en-US" sz="1400" b="1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2571750" y="4064000"/>
            <a:ext cx="1466850" cy="1447800"/>
            <a:chOff x="708" y="2203"/>
            <a:chExt cx="751" cy="741"/>
          </a:xfrm>
        </p:grpSpPr>
        <p:sp>
          <p:nvSpPr>
            <p:cNvPr id="12" name="Oval 14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F7C037"/>
                </a:gs>
                <a:gs pos="100000">
                  <a:srgbClr val="F7C037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3" name="Picture 15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4" name="Rectangle 16"/>
          <p:cNvSpPr>
            <a:spLocks noChangeArrowheads="1"/>
          </p:cNvSpPr>
          <p:nvPr/>
        </p:nvSpPr>
        <p:spPr bwMode="gray">
          <a:xfrm>
            <a:off x="2555875" y="4346880"/>
            <a:ext cx="1450975" cy="94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Arial" charset="0"/>
              </a:rPr>
              <a:t> </a:t>
            </a:r>
            <a:r>
              <a:rPr kumimoji="0" lang="uk-UA" sz="12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Функціональний напрямок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0" cap="none" spc="0" normalizeH="0" baseline="0" noProof="0" dirty="0" smtClean="0">
              <a:ln>
                <a:noFill/>
              </a:ln>
              <a:solidFill>
                <a:srgbClr val="F8F8F8"/>
              </a:solidFill>
              <a:effectLst/>
              <a:uLnTx/>
              <a:uFillTx/>
              <a:cs typeface="Arial" charset="0"/>
            </a:endParaRPr>
          </a:p>
        </p:txBody>
      </p:sp>
      <p:grpSp>
        <p:nvGrpSpPr>
          <p:cNvPr id="15" name="Group 17"/>
          <p:cNvGrpSpPr>
            <a:grpSpLocks/>
          </p:cNvGrpSpPr>
          <p:nvPr/>
        </p:nvGrpSpPr>
        <p:grpSpPr bwMode="auto">
          <a:xfrm>
            <a:off x="5148263" y="4149725"/>
            <a:ext cx="1466850" cy="1447800"/>
            <a:chOff x="708" y="2203"/>
            <a:chExt cx="751" cy="741"/>
          </a:xfrm>
        </p:grpSpPr>
        <p:sp>
          <p:nvSpPr>
            <p:cNvPr id="16" name="Oval 18"/>
            <p:cNvSpPr>
              <a:spLocks noChangeArrowheads="1"/>
            </p:cNvSpPr>
            <p:nvPr/>
          </p:nvSpPr>
          <p:spPr bwMode="gray">
            <a:xfrm>
              <a:off x="728" y="2235"/>
              <a:ext cx="716" cy="709"/>
            </a:xfrm>
            <a:prstGeom prst="ellipse">
              <a:avLst/>
            </a:prstGeom>
            <a:gradFill rotWithShape="1">
              <a:gsLst>
                <a:gs pos="0">
                  <a:srgbClr val="2393CB"/>
                </a:gs>
                <a:gs pos="100000">
                  <a:srgbClr val="2393CB">
                    <a:gamma/>
                    <a:shade val="31765"/>
                    <a:invGamma/>
                  </a:srgbClr>
                </a:gs>
              </a:gsLst>
              <a:lin ang="5400000" scaled="1"/>
            </a:gradFill>
            <a:ln w="38100" algn="ctr">
              <a:solidFill>
                <a:srgbClr val="F8F8F8">
                  <a:alpha val="8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pic>
          <p:nvPicPr>
            <p:cNvPr id="17" name="Picture 19" descr="cir_lighteffect0"/>
            <p:cNvPicPr>
              <a:picLocks noChangeAspect="1" noChangeArrowheads="1"/>
            </p:cNvPicPr>
            <p:nvPr/>
          </p:nvPicPr>
          <p:blipFill>
            <a:blip r:embed="rId2">
              <a:lum bright="18000" contrast="-12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708" y="2203"/>
              <a:ext cx="751" cy="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Rectangle 20"/>
          <p:cNvSpPr>
            <a:spLocks noChangeArrowheads="1"/>
          </p:cNvSpPr>
          <p:nvPr/>
        </p:nvSpPr>
        <p:spPr bwMode="gray">
          <a:xfrm>
            <a:off x="5292725" y="4581525"/>
            <a:ext cx="1295400" cy="66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200" b="1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Мотиваційний напрямок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smtClean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cs typeface="Arial" charset="0"/>
              </a:rPr>
              <a:t>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1910727" y="188640"/>
            <a:ext cx="65532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Виховання через формування</a:t>
            </a:r>
            <a:b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життєвих  </a:t>
            </a:r>
            <a:r>
              <a:rPr kumimoji="0" lang="uk-UA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компетентностей</a:t>
            </a:r>
            <a:r>
              <a:rPr kumimoji="0" lang="uk-UA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 учнів</a:t>
            </a:r>
            <a:endParaRPr kumimoji="0" lang="uk-UA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1814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8000"/>
    </mc:Choice>
    <mc:Fallback>
      <p:transition spd="slow" advClick="0" advTm="8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laneta">
  <a:themeElements>
    <a:clrScheme name="Welcome">
      <a:dk1>
        <a:sysClr val="windowText" lastClr="000000"/>
      </a:dk1>
      <a:lt1>
        <a:sysClr val="window" lastClr="FFFFFF"/>
      </a:lt1>
      <a:dk2>
        <a:srgbClr val="00272B"/>
      </a:dk2>
      <a:lt2>
        <a:srgbClr val="F7F7FF"/>
      </a:lt2>
      <a:accent1>
        <a:srgbClr val="006AED"/>
      </a:accent1>
      <a:accent2>
        <a:srgbClr val="0087BF"/>
      </a:accent2>
      <a:accent3>
        <a:srgbClr val="5D974B"/>
      </a:accent3>
      <a:accent4>
        <a:srgbClr val="9DBB3F"/>
      </a:accent4>
      <a:accent5>
        <a:srgbClr val="C77CC7"/>
      </a:accent5>
      <a:accent6>
        <a:srgbClr val="996699"/>
      </a:accent6>
      <a:hlink>
        <a:srgbClr val="E78707"/>
      </a:hlink>
      <a:folHlink>
        <a:srgbClr val="C618BA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planeta</Template>
  <TotalTime>453</TotalTime>
  <Words>695</Words>
  <Application>Microsoft Office PowerPoint</Application>
  <PresentationFormat>Екран (4:3)</PresentationFormat>
  <Paragraphs>178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17</vt:i4>
      </vt:variant>
    </vt:vector>
  </HeadingPairs>
  <TitlesOfParts>
    <vt:vector size="18" baseType="lpstr">
      <vt:lpstr>planeta</vt:lpstr>
      <vt:lpstr>Подорож до шкільної країни</vt:lpstr>
      <vt:lpstr>Будемо знайомі:</vt:lpstr>
      <vt:lpstr>  «Успіх- це вміння від однієї невдачі до іншої  рухатись з незмінним ентузіазмом»                                                                Вінстон Черчілль 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Тимофей</dc:creator>
  <cp:lastModifiedBy>Инна</cp:lastModifiedBy>
  <cp:revision>31</cp:revision>
  <dcterms:created xsi:type="dcterms:W3CDTF">2012-12-21T18:49:36Z</dcterms:created>
  <dcterms:modified xsi:type="dcterms:W3CDTF">2013-01-11T08:42:08Z</dcterms:modified>
</cp:coreProperties>
</file>