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10F30-B668-4E2E-AF88-8A1FD7410657}" type="datetimeFigureOut">
              <a:rPr lang="uk-UA" smtClean="0"/>
              <a:t>11.01.2013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29747-1BAE-4928-86A6-06E5CB8F79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966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5ED5A-B8F6-4A75-934A-34696839DF0D}" type="datetime1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Сучасні заклади освіти - 2013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8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D5D03-5860-4824-84FA-82A7FF7093FC}" type="datetime1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Сучасні заклади освіти - 2013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9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4C350-8D2A-4E29-8585-06DD9F9C8747}" type="datetime1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Сучасні заклади освіти - 2013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5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4D29B6-30ED-4C4B-8F62-485A876E1E42}" type="datetime1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Сучасні заклади освіти - 2013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3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B23CCE-98C9-4EE2-9CC9-A41F4262EEAF}" type="datetime1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Сучасні заклади освіти - 2013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2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F8151-AFAF-424A-A33A-946F1DE5F207}" type="datetime1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Сучасні заклади освіти - 2013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3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DAE2D-9C77-4A5B-B68D-1CA52445CAB3}" type="datetime1">
              <a:rPr lang="ru-RU" smtClean="0"/>
              <a:t>11.01.2013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Сучасні заклади освіти - 2013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2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09FC5-CDD0-4448-BCC1-8F74140C601E}" type="datetime1">
              <a:rPr lang="ru-RU" smtClean="0"/>
              <a:t>11.01.2013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Сучасні заклади освіти - 2013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15D84-A11D-4F0F-818F-999B2D7D08D9}" type="datetime1">
              <a:rPr lang="ru-RU" smtClean="0"/>
              <a:t>11.01.2013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Сучасні заклади освіти - 2013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1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E9C9B-928C-49A5-9B93-A6564EEFDFF7}" type="datetime1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Сучасні заклади освіти - 2013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6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6F7E9-77C7-43E9-89D4-297F59F725A9}" type="datetime1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Сучасні заклади освіти - 2013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3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39999">
              <a:schemeClr val="accent3">
                <a:lumMod val="40000"/>
                <a:lumOff val="60000"/>
              </a:schemeClr>
            </a:gs>
            <a:gs pos="7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44cea91371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938" y="-1588"/>
            <a:ext cx="1508126" cy="1666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CA3D401-1115-40F2-B3EA-B71D609005CA}" type="datetime1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ru-RU" smtClean="0"/>
              <a:t>Сучасні заклади освіти - 2013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Вітаю! Я- електронний гід-файл</a:t>
            </a:r>
            <a:endParaRPr lang="uk-UA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Сьогодні я познайомлю Вас з навчальним закладом</a:t>
            </a:r>
          </a:p>
          <a:p>
            <a:r>
              <a:rPr lang="uk-UA" dirty="0" smtClean="0"/>
              <a:t>«Школа життєвого успіху»</a:t>
            </a:r>
            <a:endParaRPr lang="uk-UA" dirty="0"/>
          </a:p>
        </p:txBody>
      </p:sp>
      <p:pic>
        <p:nvPicPr>
          <p:cNvPr id="1030" name="Picture 6" descr="C:\Users\Тимофей\AppData\Local\Microsoft\Windows\Temporary Internet Files\Content.IE5\L4J2HKUO\MC9004404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827886" cy="15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1828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Школа №7 відкрита до співпраці з усіма!</a:t>
            </a:r>
            <a:endParaRPr lang="uk-UA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dirty="0" smtClean="0">
                <a:solidFill>
                  <a:srgbClr val="FF0000"/>
                </a:solidFill>
                <a:hlinkClick r:id="" action="ppaction://hlinkshowjump?jump=nextslide"/>
              </a:rPr>
              <a:t>Пишіть нам !</a:t>
            </a:r>
            <a:endParaRPr lang="uk-UA" dirty="0" smtClean="0">
              <a:solidFill>
                <a:srgbClr val="FF0000"/>
              </a:solidFill>
            </a:endParaRPr>
          </a:p>
          <a:p>
            <a:pPr algn="just"/>
            <a:r>
              <a:rPr lang="uk-UA" dirty="0" smtClean="0"/>
              <a:t>                                 </a:t>
            </a:r>
            <a:r>
              <a:rPr lang="uk-UA" dirty="0" smtClean="0">
                <a:solidFill>
                  <a:srgbClr val="FF0000"/>
                </a:solidFill>
                <a:hlinkClick r:id="" action="ppaction://hlinkshowjump?jump=nextslide"/>
              </a:rPr>
              <a:t>Дзвоніть !</a:t>
            </a:r>
            <a:endParaRPr lang="uk-UA" dirty="0" smtClean="0">
              <a:solidFill>
                <a:srgbClr val="FF0000"/>
              </a:solidFill>
            </a:endParaRPr>
          </a:p>
          <a:p>
            <a:pPr algn="just"/>
            <a:r>
              <a:rPr lang="uk-UA" dirty="0" smtClean="0"/>
              <a:t>                                                                    Заходьте !</a:t>
            </a:r>
          </a:p>
          <a:p>
            <a:pPr algn="just"/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82880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95624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omic Sans MS" pitchFamily="66" charset="0"/>
              </a:rPr>
              <a:t>Це моя перша екскурсія!!!</a:t>
            </a:r>
            <a:endParaRPr lang="uk-UA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4248" y="908720"/>
            <a:ext cx="409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omic Sans MS" pitchFamily="66" charset="0"/>
              </a:rPr>
              <a:t>Сподіваюся, що Вам було цікаво.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Сучасні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заклади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освіти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- 2013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38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6517487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2000"/>
              </a:lnSpc>
              <a:spcAft>
                <a:spcPts val="0"/>
              </a:spcAft>
            </a:pPr>
            <a:r>
              <a:rPr lang="uk-UA" sz="2000" b="1" kern="1400" dirty="0">
                <a:solidFill>
                  <a:srgbClr val="FF0000"/>
                </a:solidFill>
                <a:latin typeface="Comic Sans MS" pitchFamily="66" charset="0"/>
                <a:ea typeface="Times New Roman"/>
              </a:rPr>
              <a:t>Ясинуватська загальноосвітня школа І-ІІ ступенів №7 </a:t>
            </a:r>
            <a:endParaRPr lang="uk-UA" sz="1200" b="1" kern="1400" dirty="0">
              <a:solidFill>
                <a:srgbClr val="FF0000"/>
              </a:solidFill>
              <a:latin typeface="Comic Sans MS" pitchFamily="66" charset="0"/>
              <a:ea typeface="Times New Roman"/>
            </a:endParaRPr>
          </a:p>
          <a:p>
            <a:pPr algn="ctr">
              <a:lnSpc>
                <a:spcPct val="132000"/>
              </a:lnSpc>
              <a:spcAft>
                <a:spcPts val="0"/>
              </a:spcAft>
            </a:pPr>
            <a:r>
              <a:rPr lang="uk-UA" sz="2000" b="1" kern="1400" dirty="0">
                <a:solidFill>
                  <a:srgbClr val="FF0000"/>
                </a:solidFill>
                <a:latin typeface="Comic Sans MS" pitchFamily="66" charset="0"/>
                <a:ea typeface="Times New Roman"/>
              </a:rPr>
              <a:t>Ясинуватської міської ради Донецької області</a:t>
            </a:r>
            <a:endParaRPr lang="uk-UA" sz="1200" b="1" kern="1400" dirty="0">
              <a:solidFill>
                <a:srgbClr val="FF0000"/>
              </a:solidFill>
              <a:latin typeface="Comic Sans MS" pitchFamily="66" charset="0"/>
              <a:ea typeface="Times New Roman"/>
            </a:endParaRPr>
          </a:p>
          <a:p>
            <a:pPr algn="ctr">
              <a:lnSpc>
                <a:spcPct val="132000"/>
              </a:lnSpc>
              <a:spcAft>
                <a:spcPts val="0"/>
              </a:spcAft>
            </a:pPr>
            <a:r>
              <a:rPr lang="uk-UA" sz="2000" b="1" kern="1400" dirty="0">
                <a:solidFill>
                  <a:srgbClr val="FF0000"/>
                </a:solidFill>
                <a:latin typeface="Comic Sans MS" pitchFamily="66" charset="0"/>
                <a:ea typeface="Times New Roman"/>
              </a:rPr>
              <a:t>Регіональний експериментальний майданчик державної цільової соціальної програми  </a:t>
            </a:r>
            <a:endParaRPr lang="uk-UA" sz="2000" b="1" kern="1400" dirty="0" smtClean="0">
              <a:solidFill>
                <a:srgbClr val="FF0000"/>
              </a:solidFill>
              <a:latin typeface="Comic Sans MS" pitchFamily="66" charset="0"/>
              <a:ea typeface="Times New Roman"/>
            </a:endParaRPr>
          </a:p>
          <a:p>
            <a:pPr algn="ctr">
              <a:lnSpc>
                <a:spcPct val="132000"/>
              </a:lnSpc>
              <a:spcAft>
                <a:spcPts val="0"/>
              </a:spcAft>
            </a:pPr>
            <a:r>
              <a:rPr lang="uk-UA" sz="2000" b="1" kern="1400" dirty="0" smtClean="0">
                <a:solidFill>
                  <a:srgbClr val="FF0000"/>
                </a:solidFill>
                <a:latin typeface="Comic Sans MS" pitchFamily="66" charset="0"/>
                <a:ea typeface="Times New Roman"/>
              </a:rPr>
              <a:t>«</a:t>
            </a:r>
            <a:r>
              <a:rPr lang="uk-UA" sz="2000" b="1" kern="1400" dirty="0">
                <a:solidFill>
                  <a:srgbClr val="FF0000"/>
                </a:solidFill>
                <a:latin typeface="Comic Sans MS" pitchFamily="66" charset="0"/>
                <a:ea typeface="Times New Roman"/>
              </a:rPr>
              <a:t>Школа майбутнього»</a:t>
            </a:r>
            <a:endParaRPr lang="uk-UA" sz="1200" b="1" kern="1400" dirty="0">
              <a:solidFill>
                <a:srgbClr val="FF0000"/>
              </a:solidFill>
              <a:latin typeface="Comic Sans MS" pitchFamily="66" charset="0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008" y="3645024"/>
            <a:ext cx="900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omic Sans MS" pitchFamily="66" charset="0"/>
              </a:rPr>
              <a:t>86000, Донецька область, місто Ясинувата, вул. Машинобудівників, буд.32</a:t>
            </a:r>
            <a:endParaRPr lang="uk-UA" b="1" dirty="0">
              <a:latin typeface="Comic Sans MS" pitchFamily="66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Сучасні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заклади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освіти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- 2013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683577" y="4797152"/>
            <a:ext cx="3914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000000"/>
                </a:solidFill>
                <a:latin typeface="Comic Sans MS" pitchFamily="66" charset="0"/>
              </a:rPr>
              <a:t>(062-36) 2-15-89</a:t>
            </a:r>
            <a:endParaRPr lang="uk-UA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698" y="1268760"/>
            <a:ext cx="76438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Сучасні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заклади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освіти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- 2013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l="44946" t="40049" r="31104" b="31344"/>
          <a:stretch/>
        </p:blipFill>
        <p:spPr bwMode="auto">
          <a:xfrm>
            <a:off x="1547664" y="260648"/>
            <a:ext cx="7103831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Тимофей\AppData\Local\Microsoft\Windows\Temporary Internet Files\Content.IE5\FQXPGRDG\MC9004379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5" y="5127625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0635" y="5531147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omic Sans MS" pitchFamily="66" charset="0"/>
              </a:rPr>
              <a:t>В 20 км на північ від Донецька знаходиться місто Ясинувата, серед семи шкіл міста  ця – найкраща, </a:t>
            </a:r>
          </a:p>
          <a:p>
            <a:r>
              <a:rPr lang="uk-UA" b="1" dirty="0" smtClean="0">
                <a:latin typeface="Comic Sans MS" pitchFamily="66" charset="0"/>
              </a:rPr>
              <a:t>бо Я в ній народився!!!</a:t>
            </a:r>
            <a:endParaRPr lang="uk-UA" b="1" dirty="0">
              <a:latin typeface="Comic Sans MS" pitchFamily="66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Сучасні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заклади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освіти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- 2013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42613" t="18663" b="11912"/>
          <a:stretch/>
        </p:blipFill>
        <p:spPr bwMode="auto">
          <a:xfrm>
            <a:off x="179512" y="332656"/>
            <a:ext cx="8496943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9017"/>
            <a:ext cx="17319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535" y="5877272"/>
            <a:ext cx="6614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Comic Sans MS" pitchFamily="66" charset="0"/>
              </a:rPr>
              <a:t>Перед Вами мікрорайон школи №7</a:t>
            </a:r>
            <a:endParaRPr lang="uk-UA" sz="2800" b="1" dirty="0">
              <a:latin typeface="Comic Sans MS" pitchFamily="66" charset="0"/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2627784" y="1196752"/>
            <a:ext cx="216024" cy="28803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1772816"/>
            <a:ext cx="40959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dirty="0" smtClean="0">
                <a:latin typeface="Comic Sans MS" pitchFamily="66" charset="0"/>
              </a:rPr>
              <a:t>87600,обл. Донецька, вул. Машинобудівників, буд. 32</a:t>
            </a:r>
            <a:endParaRPr lang="uk-UA" sz="1100" b="1" dirty="0">
              <a:latin typeface="Comic Sans MS" pitchFamily="66" charset="0"/>
            </a:endParaRPr>
          </a:p>
        </p:txBody>
      </p:sp>
      <p:pic>
        <p:nvPicPr>
          <p:cNvPr id="8" name="Рисунок 7" descr="DSCN0057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t="130" b="130"/>
          <a:stretch>
            <a:fillRect/>
          </a:stretch>
        </p:blipFill>
        <p:spPr>
          <a:xfrm>
            <a:off x="3563888" y="2132856"/>
            <a:ext cx="5263322" cy="3588117"/>
          </a:xfrm>
          <a:prstGeom prst="rect">
            <a:avLst/>
          </a:prstGeom>
          <a:solidFill>
            <a:srgbClr val="4F271C">
              <a:shade val="50000"/>
            </a:srgbClr>
          </a:solidFill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Сучасні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заклади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освіти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- 2013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имофей\AppData\Local\Microsoft\Windows\Temporary Internet Files\Content.IE5\L4J2HKUO\MC9004420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37112"/>
            <a:ext cx="163195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9393" y="188640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omic Sans MS" pitchFamily="66" charset="0"/>
              </a:rPr>
              <a:t>Чим цікава школа?</a:t>
            </a:r>
            <a:endParaRPr lang="uk-UA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1163" y="557972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omic Sans MS" pitchFamily="66" charset="0"/>
              </a:rPr>
              <a:t>Розповідаю…</a:t>
            </a:r>
            <a:endParaRPr lang="uk-UA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070999"/>
            <a:ext cx="776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Школа з 2009 року є регіональним експериментальним навчальним </a:t>
            </a:r>
          </a:p>
          <a:p>
            <a:r>
              <a:rPr lang="uk-UA" b="1" dirty="0" smtClean="0"/>
              <a:t>закладом в рамках державної соціальної програми «Школа  майбутнього»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2516" y="1701728"/>
            <a:ext cx="7295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omic Sans MS" pitchFamily="66" charset="0"/>
              </a:rPr>
              <a:t>Навчальний заклад створює інноваційне освітнє середовище </a:t>
            </a:r>
          </a:p>
          <a:p>
            <a:r>
              <a:rPr lang="uk-UA" b="1" dirty="0" smtClean="0">
                <a:latin typeface="Comic Sans MS" pitchFamily="66" charset="0"/>
              </a:rPr>
              <a:t>«Школа життєвого </a:t>
            </a:r>
            <a:r>
              <a:rPr lang="uk-UA" b="1" dirty="0" smtClean="0">
                <a:latin typeface="Comic Sans MS" pitchFamily="66" charset="0"/>
              </a:rPr>
              <a:t>успіху»</a:t>
            </a:r>
            <a:endParaRPr lang="uk-UA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599" y="2132856"/>
            <a:ext cx="7704000" cy="431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algn="just">
              <a:lnSpc>
                <a:spcPct val="132000"/>
              </a:lnSpc>
              <a:spcAft>
                <a:spcPts val="0"/>
              </a:spcAft>
            </a:pPr>
            <a:r>
              <a:rPr lang="uk-UA" b="1" kern="1400" dirty="0" smtClean="0">
                <a:solidFill>
                  <a:srgbClr val="4D0000"/>
                </a:solidFill>
                <a:latin typeface="Comic Sans MS" pitchFamily="66" charset="0"/>
                <a:ea typeface="Meiryo" pitchFamily="34" charset="-128"/>
                <a:cs typeface="Arial"/>
              </a:rPr>
              <a:t>Досягнення навчального закладу</a:t>
            </a:r>
            <a:r>
              <a:rPr lang="uk-UA" sz="2000" kern="1400" dirty="0">
                <a:solidFill>
                  <a:srgbClr val="000000"/>
                </a:solidFill>
                <a:latin typeface="Comic Sans MS" pitchFamily="66" charset="0"/>
                <a:ea typeface="Meiryo" pitchFamily="34" charset="-128"/>
              </a:rPr>
              <a:t>:</a:t>
            </a:r>
            <a:endParaRPr lang="uk-UA" sz="2000" kern="1400" dirty="0" smtClean="0">
              <a:solidFill>
                <a:srgbClr val="000000"/>
              </a:solidFill>
              <a:latin typeface="Symbol"/>
              <a:ea typeface="Times New Roman"/>
            </a:endParaRPr>
          </a:p>
          <a:p>
            <a:pPr marL="390525" indent="-285750" algn="just">
              <a:lnSpc>
                <a:spcPct val="132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uk-UA" kern="14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Rod" pitchFamily="49" charset="-79"/>
              </a:rPr>
              <a:t>Школа </a:t>
            </a:r>
            <a:r>
              <a:rPr lang="uk-UA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Rod" pitchFamily="49" charset="-79"/>
              </a:rPr>
              <a:t>– єдиний навчальний заклад </a:t>
            </a: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Rod" pitchFamily="49" charset="-79"/>
              </a:rPr>
              <a:t>І-ІІ ступенів у </a:t>
            </a:r>
            <a:r>
              <a:rPr lang="uk-UA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Rod" pitchFamily="49" charset="-79"/>
              </a:rPr>
              <a:t>Донецькій області</a:t>
            </a: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Rod" pitchFamily="49" charset="-79"/>
              </a:rPr>
              <a:t>, </a:t>
            </a:r>
            <a:r>
              <a:rPr lang="uk-UA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Rod" pitchFamily="49" charset="-79"/>
              </a:rPr>
              <a:t>що увійшов </a:t>
            </a: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Rod" pitchFamily="49" charset="-79"/>
              </a:rPr>
              <a:t>до </a:t>
            </a:r>
            <a:r>
              <a:rPr lang="uk-UA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Rod" pitchFamily="49" charset="-79"/>
              </a:rPr>
              <a:t>реалізації</a:t>
            </a:r>
          </a:p>
          <a:p>
            <a:pPr marL="104775" algn="just">
              <a:lnSpc>
                <a:spcPct val="132000"/>
              </a:lnSpc>
              <a:spcAft>
                <a:spcPts val="0"/>
              </a:spcAft>
            </a:pPr>
            <a:r>
              <a:rPr lang="uk-UA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Rod" pitchFamily="49" charset="-79"/>
              </a:rPr>
              <a:t>Державної цільової соціальної програми </a:t>
            </a: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Rod" pitchFamily="49" charset="-79"/>
              </a:rPr>
              <a:t>«Школа майбутнього»;</a:t>
            </a:r>
          </a:p>
          <a:p>
            <a:pPr marL="276225" indent="-171450">
              <a:lnSpc>
                <a:spcPct val="132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Диплом </a:t>
            </a:r>
            <a:r>
              <a:rPr lang="ru-RU" sz="1200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Міжнародної</a:t>
            </a:r>
            <a:r>
              <a:rPr lang="ru-RU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 </a:t>
            </a:r>
            <a:r>
              <a:rPr lang="ru-RU" sz="1200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виставки</a:t>
            </a:r>
            <a:r>
              <a:rPr lang="ru-RU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«Інноватика в </a:t>
            </a:r>
            <a:r>
              <a:rPr lang="ru-RU" sz="1200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освіті</a:t>
            </a:r>
            <a:r>
              <a:rPr lang="ru-RU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України</a:t>
            </a:r>
            <a:r>
              <a:rPr lang="ru-RU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»;</a:t>
            </a:r>
            <a:endParaRPr lang="uk-UA" sz="1200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276225" indent="-171450">
              <a:lnSpc>
                <a:spcPct val="132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Гранти</a:t>
            </a:r>
            <a:r>
              <a:rPr lang="ru-RU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Донецької</a:t>
            </a:r>
            <a:r>
              <a:rPr lang="ru-RU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облдержадміністрації</a:t>
            </a:r>
            <a:r>
              <a:rPr lang="ru-RU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:  </a:t>
            </a:r>
            <a:endParaRPr lang="uk-UA" sz="1200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246380" algn="just">
              <a:lnSpc>
                <a:spcPct val="132000"/>
              </a:lnSpc>
              <a:spcAft>
                <a:spcPts val="0"/>
              </a:spcAft>
            </a:pP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· </a:t>
            </a:r>
            <a:r>
              <a:rPr lang="ru-RU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«</a:t>
            </a:r>
            <a:r>
              <a:rPr lang="ru-RU" sz="1200" b="1" i="1" kern="1400" dirty="0" err="1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Сьогоднізі</a:t>
            </a:r>
            <a:r>
              <a:rPr lang="ru-RU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спортом– завтра з </a:t>
            </a:r>
            <a:r>
              <a:rPr lang="ru-RU" sz="1200" b="1" i="1" kern="1400" dirty="0" err="1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майбутнім</a:t>
            </a:r>
            <a:r>
              <a:rPr lang="ru-RU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» (</a:t>
            </a:r>
            <a:r>
              <a:rPr lang="ru-RU" sz="1200" b="1" i="1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створення</a:t>
            </a:r>
            <a:r>
              <a:rPr lang="ru-RU" sz="1200" b="1" i="1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b="1" i="1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шкільного</a:t>
            </a:r>
            <a:r>
              <a:rPr lang="ru-RU" sz="1200" b="1" i="1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b="1" i="1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бадмінтонного</a:t>
            </a:r>
            <a:r>
              <a:rPr lang="ru-RU" sz="1200" b="1" i="1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b="1" i="1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майданчика</a:t>
            </a:r>
            <a:r>
              <a:rPr lang="ru-RU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), </a:t>
            </a:r>
            <a:endParaRPr lang="uk-UA" sz="1200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246380" algn="just">
              <a:lnSpc>
                <a:spcPct val="132000"/>
              </a:lnSpc>
              <a:spcAft>
                <a:spcPts val="0"/>
              </a:spcAft>
            </a:pP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· </a:t>
            </a:r>
            <a:r>
              <a:rPr lang="ru-RU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«</a:t>
            </a:r>
            <a:r>
              <a:rPr lang="ru-RU" sz="1200" b="1" i="1" kern="1400" dirty="0" err="1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Кабінет</a:t>
            </a:r>
            <a:r>
              <a:rPr lang="ru-RU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-музей </a:t>
            </a:r>
            <a:r>
              <a:rPr lang="ru-RU" sz="1200" b="1" i="1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патріотичного</a:t>
            </a:r>
            <a:r>
              <a:rPr lang="ru-RU" sz="1200" b="1" i="1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b="1" i="1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виховання</a:t>
            </a:r>
            <a:r>
              <a:rPr lang="ru-RU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», </a:t>
            </a:r>
            <a:endParaRPr lang="uk-UA" sz="1200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246380" algn="just">
              <a:lnSpc>
                <a:spcPct val="132000"/>
              </a:lnSpc>
              <a:spcAft>
                <a:spcPts val="0"/>
              </a:spcAft>
            </a:pP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· </a:t>
            </a:r>
            <a:r>
              <a:rPr lang="ru-RU" sz="1200" b="1" i="1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«</a:t>
            </a:r>
            <a:r>
              <a:rPr lang="uk-UA" sz="1200" b="1" i="1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Школа</a:t>
            </a:r>
            <a:r>
              <a:rPr lang="uk-UA" sz="1200" b="1" i="1" kern="1400" dirty="0" err="1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–</a:t>
            </a:r>
            <a:r>
              <a:rPr lang="uk-UA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територія сприяння здоров</a:t>
            </a:r>
            <a:r>
              <a:rPr lang="ru-RU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’</a:t>
            </a:r>
            <a:r>
              <a:rPr lang="uk-UA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ю” (капітальний ремонт шкільної спортивної зали)</a:t>
            </a: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;</a:t>
            </a:r>
          </a:p>
          <a:p>
            <a:pPr marL="276225" indent="-171450">
              <a:lnSpc>
                <a:spcPct val="132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uk-UA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Грант </a:t>
            </a: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Корпусу Миру  на реалізацію проекту </a:t>
            </a:r>
            <a:r>
              <a:rPr lang="ru-RU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«</a:t>
            </a:r>
            <a:r>
              <a:rPr lang="ru-RU" sz="1200" b="1" i="1" kern="1400" dirty="0" err="1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Всі</a:t>
            </a:r>
            <a:r>
              <a:rPr lang="ru-RU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люди </a:t>
            </a:r>
            <a:r>
              <a:rPr lang="ru-RU" sz="1200" b="1" i="1" kern="1400" dirty="0" err="1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рівні</a:t>
            </a:r>
            <a:r>
              <a:rPr lang="ru-RU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» (</a:t>
            </a:r>
            <a:r>
              <a:rPr lang="ru-RU" sz="1200" b="1" i="1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шкільний</a:t>
            </a:r>
            <a:r>
              <a:rPr lang="ru-RU" sz="1200" b="1" i="1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b="1" i="1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ресурсний</a:t>
            </a:r>
            <a:r>
              <a:rPr lang="ru-RU" sz="1200" b="1" i="1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центр);</a:t>
            </a:r>
            <a:endParaRPr lang="uk-UA" sz="1200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276225" indent="-171450">
              <a:lnSpc>
                <a:spcPct val="132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 Обласна виставка “Інноваційний пошук шкіл Донеччини”;</a:t>
            </a:r>
          </a:p>
          <a:p>
            <a:pPr marL="276225" indent="-171450">
              <a:lnSpc>
                <a:spcPct val="132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Сертифікат</a:t>
            </a:r>
            <a:r>
              <a:rPr lang="ru-RU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«100% ІКТ»;</a:t>
            </a:r>
            <a:endParaRPr lang="uk-UA" sz="1200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276225" indent="-171450">
              <a:lnSpc>
                <a:spcPct val="132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Учасники</a:t>
            </a:r>
            <a:r>
              <a:rPr lang="ru-RU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обласних</a:t>
            </a:r>
            <a:r>
              <a:rPr lang="ru-RU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та </a:t>
            </a:r>
            <a:r>
              <a:rPr lang="ru-RU" sz="1200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Всеукраїнських</a:t>
            </a:r>
            <a:r>
              <a:rPr lang="ru-RU" sz="1200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sz="1200" kern="1400" dirty="0" err="1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проектів</a:t>
            </a:r>
            <a:r>
              <a:rPr lang="ru-RU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:</a:t>
            </a:r>
            <a:endParaRPr lang="uk-UA" sz="1200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285750" algn="just">
              <a:lnSpc>
                <a:spcPct val="132000"/>
              </a:lnSpc>
              <a:spcAft>
                <a:spcPts val="0"/>
              </a:spcAft>
            </a:pP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· </a:t>
            </a:r>
            <a:r>
              <a:rPr lang="uk-UA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Обласна мережа “Шкіл сприяння здоров</a:t>
            </a:r>
            <a:r>
              <a:rPr lang="ru-RU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’</a:t>
            </a:r>
            <a:r>
              <a:rPr lang="uk-UA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ю”, </a:t>
            </a:r>
            <a:endParaRPr lang="uk-UA" sz="1200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285750">
              <a:lnSpc>
                <a:spcPct val="132000"/>
              </a:lnSpc>
              <a:spcAft>
                <a:spcPts val="0"/>
              </a:spcAft>
            </a:pP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· </a:t>
            </a:r>
            <a:r>
              <a:rPr lang="uk-UA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Національний проект “Відкритий світ”, </a:t>
            </a:r>
            <a:endParaRPr lang="uk-UA" sz="1200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285750">
              <a:lnSpc>
                <a:spcPct val="132000"/>
              </a:lnSpc>
              <a:spcAft>
                <a:spcPts val="0"/>
              </a:spcAft>
            </a:pP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· </a:t>
            </a:r>
            <a:r>
              <a:rPr lang="uk-UA" sz="1200" b="1" i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Державна цільова програма “Школи-новатори</a:t>
            </a:r>
            <a:r>
              <a:rPr lang="uk-UA" sz="1200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”.</a:t>
            </a:r>
          </a:p>
          <a:p>
            <a:endParaRPr lang="uk-UA" dirty="0">
              <a:latin typeface="Comic Sans MS" pitchFamily="66" charset="0"/>
              <a:ea typeface="Meiryo" pitchFamily="34" charset="-128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Сучасні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заклади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освіти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- 2013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76489"/>
            <a:ext cx="66612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Comic Sans MS" pitchFamily="66" charset="0"/>
              </a:rPr>
              <a:t>Однак буде краще, коли ви на власні очі побачите матеріали навчального закладу, що представлені на експозиціях віртуальної  виставки-презентації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 «Сучасні заклади освіти – 2013»</a:t>
            </a:r>
            <a:endParaRPr lang="uk-U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3761" y="1556792"/>
            <a:ext cx="5165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Comic Sans MS" pitchFamily="66" charset="0"/>
              </a:rPr>
              <a:t>Школа представила віртуальну екскурсію 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Comic Sans MS" pitchFamily="66" charset="0"/>
              </a:rPr>
              <a:t>«Школа майбутнього – шлях до інновацій»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348880"/>
            <a:ext cx="793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У шкільній фотогалереї ви можете познайомитися з буднями учнів</a:t>
            </a:r>
          </a:p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та педагогів навчального закладу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174223"/>
            <a:ext cx="25603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Зала презентацій візуалізує для Вас досвід інновацій ЗОШ №7 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у освітньому та виховному аспектах шкільного життя та проведе вас тихими коридорами школи</a:t>
            </a:r>
            <a:endParaRPr lang="uk-UA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337" y="3250348"/>
            <a:ext cx="4617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Comic Sans MS" pitchFamily="66" charset="0"/>
              </a:rPr>
              <a:t>А у шкільному бестселері « </a:t>
            </a:r>
            <a:r>
              <a:rPr lang="uk-UA" b="1" dirty="0" smtClean="0">
                <a:solidFill>
                  <a:srgbClr val="7030A0"/>
                </a:solidFill>
                <a:latin typeface="Comic Sans MS" pitchFamily="66" charset="0"/>
              </a:rPr>
              <a:t>Найкраще від педагогів школи</a:t>
            </a:r>
            <a:r>
              <a:rPr lang="uk-UA" b="1" dirty="0" smtClean="0">
                <a:solidFill>
                  <a:srgbClr val="7030A0"/>
                </a:solidFill>
                <a:latin typeface="Comic Sans MS" pitchFamily="66" charset="0"/>
              </a:rPr>
              <a:t>» Ви </a:t>
            </a:r>
            <a:r>
              <a:rPr lang="uk-UA" b="1" dirty="0" smtClean="0">
                <a:solidFill>
                  <a:srgbClr val="7030A0"/>
                </a:solidFill>
                <a:latin typeface="Comic Sans MS" pitchFamily="66" charset="0"/>
              </a:rPr>
              <a:t>прочитаєте статті вчителів школи.</a:t>
            </a:r>
          </a:p>
          <a:p>
            <a:r>
              <a:rPr lang="uk-UA" b="1" dirty="0" smtClean="0">
                <a:solidFill>
                  <a:srgbClr val="7030A0"/>
                </a:solidFill>
                <a:latin typeface="Comic Sans MS" pitchFamily="66" charset="0"/>
              </a:rPr>
              <a:t>За чотири роки їх уже налічується понад 25. Це роботи, які надруковані у відомих педагогічних виданнях або затверджені методичною радою школи та міського методичного кабінету м. Ясинуватої для реалізації освітніх інновацій</a:t>
            </a:r>
            <a:endParaRPr lang="uk-UA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602900" cy="132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Сучасні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заклади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освіти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- 2013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836712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omic Sans MS" pitchFamily="66" charset="0"/>
              </a:rPr>
              <a:t>Зачекайте !!!</a:t>
            </a:r>
            <a:endParaRPr lang="uk-UA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698212"/>
            <a:ext cx="3797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Comic Sans MS" pitchFamily="66" charset="0"/>
              </a:rPr>
              <a:t>Не пояснив головного.</a:t>
            </a:r>
          </a:p>
          <a:p>
            <a:r>
              <a:rPr lang="uk-UA" sz="2400" b="1" dirty="0" smtClean="0">
                <a:latin typeface="Comic Sans MS" pitchFamily="66" charset="0"/>
              </a:rPr>
              <a:t>Чому це школа успіху?</a:t>
            </a:r>
            <a:endParaRPr lang="uk-UA" sz="2400" b="1" dirty="0">
              <a:latin typeface="Comic Sans MS" pitchFamily="66" charset="0"/>
            </a:endParaRPr>
          </a:p>
        </p:txBody>
      </p:sp>
      <p:pic>
        <p:nvPicPr>
          <p:cNvPr id="6147" name="Picture 3" descr="C:\Users\Тимофей\AppData\Local\Microsoft\Windows\Temporary Internet Files\Content.IE5\78BUFC9K\MC9004377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13" y="1655347"/>
            <a:ext cx="1854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4249" y="1584021"/>
            <a:ext cx="58384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omic Sans MS" pitchFamily="66" charset="0"/>
              </a:rPr>
              <a:t>Бо кредо вчителів школи «Дитина</a:t>
            </a:r>
          </a:p>
          <a:p>
            <a:r>
              <a:rPr lang="uk-UA" b="1" dirty="0" smtClean="0">
                <a:latin typeface="Comic Sans MS" pitchFamily="66" charset="0"/>
              </a:rPr>
              <a:t>повинна бути успішною в шкільному</a:t>
            </a:r>
          </a:p>
          <a:p>
            <a:r>
              <a:rPr lang="uk-UA" b="1" dirty="0" smtClean="0">
                <a:latin typeface="Comic Sans MS" pitchFamily="66" charset="0"/>
              </a:rPr>
              <a:t>повсякденні. Кожна дитина протягом навчання </a:t>
            </a:r>
          </a:p>
          <a:p>
            <a:r>
              <a:rPr lang="uk-UA" b="1" dirty="0" smtClean="0">
                <a:latin typeface="Comic Sans MS" pitchFamily="66" charset="0"/>
              </a:rPr>
              <a:t>в школі №7 повинна досягти певного успіху</a:t>
            </a:r>
            <a:r>
              <a:rPr lang="uk-UA" b="1" dirty="0">
                <a:latin typeface="Comic Sans MS" pitchFamily="66" charset="0"/>
              </a:rPr>
              <a:t> </a:t>
            </a:r>
            <a:r>
              <a:rPr lang="uk-UA" b="1" dirty="0" smtClean="0">
                <a:latin typeface="Comic Sans MS" pitchFamily="66" charset="0"/>
              </a:rPr>
              <a:t>та </a:t>
            </a:r>
          </a:p>
          <a:p>
            <a:r>
              <a:rPr lang="uk-UA" b="1" dirty="0" smtClean="0">
                <a:latin typeface="Comic Sans MS" pitchFamily="66" charset="0"/>
              </a:rPr>
              <a:t>проявити себе як розумник, лідер, артист чи </a:t>
            </a:r>
          </a:p>
          <a:p>
            <a:r>
              <a:rPr lang="uk-UA" b="1" dirty="0" smtClean="0">
                <a:latin typeface="Comic Sans MS" pitchFamily="66" charset="0"/>
              </a:rPr>
              <a:t>співак</a:t>
            </a:r>
            <a:r>
              <a:rPr lang="uk-UA" b="1" dirty="0" smtClean="0">
                <a:latin typeface="Comic Sans MS" pitchFamily="66" charset="0"/>
              </a:rPr>
              <a:t>…» </a:t>
            </a:r>
            <a:endParaRPr lang="uk-UA" b="1" dirty="0" smtClean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879" y="3438208"/>
            <a:ext cx="423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Comic Sans MS" pitchFamily="66" charset="0"/>
              </a:rPr>
              <a:t>Чому школа майбутнього?</a:t>
            </a:r>
            <a:endParaRPr lang="uk-UA" sz="2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4907" y="3276054"/>
            <a:ext cx="4569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omic Sans MS" pitchFamily="66" charset="0"/>
              </a:rPr>
              <a:t>Бо педагоги навчального закладу  вже сьогодні намагаються прищепити навички ХХІ століття учням школи і впевнені, що саме її випускники створять ще краще майбутнє для України…</a:t>
            </a:r>
            <a:endParaRPr lang="uk-UA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5492045"/>
            <a:ext cx="7313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Comic Sans MS" pitchFamily="66" charset="0"/>
              </a:rPr>
              <a:t>Чому саме ця </a:t>
            </a:r>
            <a:r>
              <a:rPr lang="uk-UA" sz="2400" b="1" dirty="0" smtClean="0">
                <a:latin typeface="Comic Sans MS" pitchFamily="66" charset="0"/>
                <a:hlinkClick r:id="" action="ppaction://hlinkshowjump?jump=nextslide"/>
              </a:rPr>
              <a:t>школа</a:t>
            </a:r>
            <a:r>
              <a:rPr lang="uk-UA" sz="2400" b="1" dirty="0" smtClean="0">
                <a:latin typeface="Comic Sans MS" pitchFamily="66" charset="0"/>
              </a:rPr>
              <a:t> повинна Вас зацікавити?</a:t>
            </a:r>
            <a:endParaRPr lang="uk-UA" sz="2400" b="1" dirty="0">
              <a:latin typeface="Comic Sans MS" pitchFamily="66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Сучасні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заклади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освіти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- 2013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795853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Сучасні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заклади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освіти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- 2013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3180" y="1196752"/>
            <a:ext cx="888082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Інноваційні процеси в навчальному закладі….</a:t>
            </a:r>
            <a:endParaRPr kumimoji="0" lang="uk-UA" sz="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2009 рік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 першими у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Донецькій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області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здійснено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100%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корпоративне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педагогів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</a:t>
            </a:r>
            <a:endParaRPr lang="uk-UA" sz="600" b="1" dirty="0">
              <a:latin typeface="Comic Sans MS" pitchFamily="66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розроблено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концептуальні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документи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Школи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майбутнього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школи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життєвого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успіху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»;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uk-UA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2010 рік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організовано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роботу школи у режимі повного дня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впроваджено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педагогічний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супровід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класах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повного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дня;</a:t>
            </a:r>
            <a:endParaRPr kumimoji="0" lang="uk-UA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розроблено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індивідуальний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режим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процесу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школи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(внесено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зміни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до Уставу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навчального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закладу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щодо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тривалості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уроку та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проведення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додаткових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занять з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учнями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uk-UA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2011 рік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впроваджено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індивідуальні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освітні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маршрути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різними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освітніми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потребами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2012 рік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 реалізовано проект “Школа сприяння здоров'ю”;</a:t>
            </a:r>
            <a:endParaRPr kumimoji="0" lang="uk-UA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впроваджуються інноваційні педагогічні технологій та комп'ютерна підтримка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навчально-виховного процесу;</a:t>
            </a:r>
            <a:endParaRPr lang="uk-UA" sz="600" b="1" dirty="0"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створено умови для надання додаткових освітніх послуг.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366503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Comic Sans MS" pitchFamily="66" charset="0"/>
              </a:rPr>
              <a:t>А ось і докази:</a:t>
            </a:r>
            <a:endParaRPr lang="uk-UA" sz="2800" b="1" dirty="0">
              <a:latin typeface="Comic Sans MS" pitchFamily="66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Сучасні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заклади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освіти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- 2013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5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048" y="1309221"/>
            <a:ext cx="8637440" cy="469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2000"/>
              </a:lnSpc>
              <a:spcAft>
                <a:spcPts val="0"/>
              </a:spcAft>
            </a:pPr>
            <a:r>
              <a:rPr lang="ru-RU" b="1" kern="1400" dirty="0" err="1">
                <a:solidFill>
                  <a:srgbClr val="4D0000"/>
                </a:solidFill>
                <a:latin typeface="Comic Sans MS" pitchFamily="66" charset="0"/>
                <a:ea typeface="Times New Roman"/>
              </a:rPr>
              <a:t>Перспективи</a:t>
            </a:r>
            <a:r>
              <a:rPr lang="ru-RU" b="1" kern="1400" dirty="0">
                <a:solidFill>
                  <a:srgbClr val="4D0000"/>
                </a:solidFill>
                <a:latin typeface="Comic Sans MS" pitchFamily="66" charset="0"/>
                <a:ea typeface="Times New Roman"/>
              </a:rPr>
              <a:t> на </a:t>
            </a:r>
            <a:r>
              <a:rPr lang="ru-RU" b="1" kern="1400" dirty="0" err="1">
                <a:solidFill>
                  <a:srgbClr val="4D0000"/>
                </a:solidFill>
                <a:latin typeface="Comic Sans MS" pitchFamily="66" charset="0"/>
                <a:ea typeface="Times New Roman"/>
              </a:rPr>
              <a:t>майбутнє</a:t>
            </a:r>
            <a:r>
              <a:rPr lang="ru-RU" b="1" kern="1400" dirty="0">
                <a:solidFill>
                  <a:srgbClr val="4D0000"/>
                </a:solidFill>
                <a:latin typeface="Comic Sans MS" pitchFamily="66" charset="0"/>
                <a:ea typeface="Times New Roman"/>
              </a:rPr>
              <a:t> «</a:t>
            </a:r>
            <a:r>
              <a:rPr lang="ru-RU" b="1" kern="1400" dirty="0" err="1">
                <a:solidFill>
                  <a:srgbClr val="4D0000"/>
                </a:solidFill>
                <a:latin typeface="Comic Sans MS" pitchFamily="66" charset="0"/>
                <a:ea typeface="Times New Roman"/>
              </a:rPr>
              <a:t>Школи</a:t>
            </a:r>
            <a:r>
              <a:rPr lang="ru-RU" b="1" kern="1400" dirty="0">
                <a:solidFill>
                  <a:srgbClr val="4D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b="1" kern="1400" dirty="0" err="1">
                <a:solidFill>
                  <a:srgbClr val="4D0000"/>
                </a:solidFill>
                <a:latin typeface="Comic Sans MS" pitchFamily="66" charset="0"/>
                <a:ea typeface="Times New Roman"/>
              </a:rPr>
              <a:t>життєвого</a:t>
            </a:r>
            <a:r>
              <a:rPr lang="ru-RU" b="1" kern="1400" dirty="0">
                <a:solidFill>
                  <a:srgbClr val="4D0000"/>
                </a:solidFill>
                <a:latin typeface="Comic Sans MS" pitchFamily="66" charset="0"/>
                <a:ea typeface="Times New Roman"/>
              </a:rPr>
              <a:t> </a:t>
            </a:r>
            <a:r>
              <a:rPr lang="ru-RU" b="1" kern="1400" dirty="0" err="1">
                <a:solidFill>
                  <a:srgbClr val="4D0000"/>
                </a:solidFill>
                <a:latin typeface="Comic Sans MS" pitchFamily="66" charset="0"/>
                <a:ea typeface="Times New Roman"/>
              </a:rPr>
              <a:t>успіху</a:t>
            </a:r>
            <a:r>
              <a:rPr lang="ru-RU" b="1" kern="1400" dirty="0">
                <a:solidFill>
                  <a:srgbClr val="4D0000"/>
                </a:solidFill>
                <a:latin typeface="Comic Sans MS" pitchFamily="66" charset="0"/>
                <a:ea typeface="Times New Roman"/>
              </a:rPr>
              <a:t>»</a:t>
            </a:r>
            <a:endParaRPr lang="uk-UA" sz="1050" b="1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>
              <a:lnSpc>
                <a:spcPct val="132000"/>
              </a:lnSpc>
              <a:spcAft>
                <a:spcPts val="900"/>
              </a:spcAft>
            </a:pPr>
            <a:r>
              <a:rPr lang="uk-UA" kern="1400" dirty="0">
                <a:solidFill>
                  <a:srgbClr val="000000"/>
                </a:solidFill>
                <a:latin typeface="Comic Sans MS"/>
                <a:ea typeface="Times New Roman"/>
              </a:rPr>
              <a:t> </a:t>
            </a:r>
            <a:endParaRPr lang="uk-UA" sz="1050" kern="14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76200" indent="-74295">
              <a:lnSpc>
                <a:spcPct val="132000"/>
              </a:lnSpc>
              <a:spcAft>
                <a:spcPts val="100"/>
              </a:spcAft>
            </a:pPr>
            <a:r>
              <a:rPr lang="uk-UA" kern="1400" dirty="0">
                <a:solidFill>
                  <a:srgbClr val="000000"/>
                </a:solidFill>
                <a:latin typeface="Comic Sans MS"/>
                <a:ea typeface="Times New Roman"/>
              </a:rPr>
              <a:t> </a:t>
            </a: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Охоплення класами повного дня 100% учнів школи</a:t>
            </a:r>
            <a:endParaRPr lang="uk-UA" sz="1050" b="1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76200" indent="-74295">
              <a:lnSpc>
                <a:spcPct val="132000"/>
              </a:lnSpc>
              <a:spcAft>
                <a:spcPts val="100"/>
              </a:spcAft>
            </a:pP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 </a:t>
            </a: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Розширення системи додаткових освітніх  послуг: впровадження </a:t>
            </a:r>
            <a:endParaRPr lang="uk-UA" b="1" kern="1400" dirty="0" smtClean="0">
              <a:solidFill>
                <a:srgbClr val="00000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marL="76200" indent="-74295">
              <a:lnSpc>
                <a:spcPct val="132000"/>
              </a:lnSpc>
              <a:spcAft>
                <a:spcPts val="100"/>
              </a:spcAft>
            </a:pPr>
            <a:r>
              <a:rPr lang="uk-UA" b="1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курсів мистецького напрямку, риторики, логіки тощо</a:t>
            </a:r>
            <a:endParaRPr lang="uk-UA" sz="1050" b="1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76200" indent="-74295">
              <a:lnSpc>
                <a:spcPct val="132000"/>
              </a:lnSpc>
              <a:spcAft>
                <a:spcPts val="100"/>
              </a:spcAft>
            </a:pP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 </a:t>
            </a: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Створення єдиної шкільної інформаційної системи</a:t>
            </a:r>
            <a:endParaRPr lang="uk-UA" sz="1050" b="1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76200" indent="-74295">
              <a:lnSpc>
                <a:spcPct val="132000"/>
              </a:lnSpc>
              <a:spcAft>
                <a:spcPts val="100"/>
              </a:spcAft>
            </a:pP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 </a:t>
            </a: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Реалізація </a:t>
            </a:r>
            <a:r>
              <a:rPr lang="uk-UA" b="1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проекту </a:t>
            </a: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“Один учень—один </a:t>
            </a:r>
            <a:r>
              <a:rPr lang="uk-UA" b="1" kern="1400" dirty="0" err="1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комп</a:t>
            </a:r>
            <a:r>
              <a:rPr lang="ru-RU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’</a:t>
            </a:r>
            <a:r>
              <a:rPr lang="uk-UA" b="1" kern="1400" dirty="0" err="1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ютер</a:t>
            </a: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”</a:t>
            </a:r>
            <a:endParaRPr lang="uk-UA" sz="1050" b="1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76200" indent="-74295">
              <a:lnSpc>
                <a:spcPct val="132000"/>
              </a:lnSpc>
              <a:spcAft>
                <a:spcPts val="100"/>
              </a:spcAft>
            </a:pP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 </a:t>
            </a: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100% охоплення навчального закладу системою </a:t>
            </a:r>
            <a:r>
              <a:rPr lang="en-US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WI</a:t>
            </a:r>
            <a:r>
              <a:rPr lang="ru-RU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-</a:t>
            </a:r>
            <a:r>
              <a:rPr lang="en-US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FI</a:t>
            </a:r>
            <a:endParaRPr lang="uk-UA" sz="1050" b="1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76200" indent="-74295">
              <a:lnSpc>
                <a:spcPct val="132000"/>
              </a:lnSpc>
              <a:spcAft>
                <a:spcPts val="100"/>
              </a:spcAft>
            </a:pP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 </a:t>
            </a: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Створення кабінетів-творчих лабораторій (з мультимедійними </a:t>
            </a:r>
            <a:endParaRPr lang="uk-UA" b="1" kern="1400" dirty="0" smtClean="0">
              <a:solidFill>
                <a:srgbClr val="00000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marL="76200" indent="-74295">
              <a:lnSpc>
                <a:spcPct val="132000"/>
              </a:lnSpc>
              <a:spcAft>
                <a:spcPts val="100"/>
              </a:spcAft>
            </a:pPr>
            <a:r>
              <a:rPr lang="uk-UA" b="1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комплексами </a:t>
            </a: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для роботи з використання інноваційних освітніх технологій )</a:t>
            </a:r>
            <a:endParaRPr lang="uk-UA" sz="1050" b="1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76200" indent="-74295">
              <a:lnSpc>
                <a:spcPct val="132000"/>
              </a:lnSpc>
              <a:spcAft>
                <a:spcPts val="100"/>
              </a:spcAft>
            </a:pP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 </a:t>
            </a:r>
            <a:r>
              <a:rPr lang="uk-UA" b="1" kern="1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Реалізація  проектів ”Шкільне ТВ “ та “Шкільний радіовузол</a:t>
            </a:r>
            <a:r>
              <a:rPr lang="uk-UA" b="1" kern="1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”……………</a:t>
            </a:r>
            <a:endParaRPr lang="uk-UA" sz="1050" b="1" kern="1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Сучасні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заклади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освіти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- 2013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261</TotalTime>
  <Words>581</Words>
  <Application>Microsoft Office PowerPoint</Application>
  <PresentationFormat>Екран (4:3)</PresentationFormat>
  <Paragraphs>118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Тема1</vt:lpstr>
      <vt:lpstr>Вітаю! Я- електронний гід-файл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Школа №7 відкрита до співпраці з усіма!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Вітаю! Я- електронний гід-файл</dc:title>
  <dc:creator>Тимофей</dc:creator>
  <cp:lastModifiedBy>Инна</cp:lastModifiedBy>
  <cp:revision>24</cp:revision>
  <dcterms:created xsi:type="dcterms:W3CDTF">2012-12-23T09:29:42Z</dcterms:created>
  <dcterms:modified xsi:type="dcterms:W3CDTF">2013-01-11T08:59:10Z</dcterms:modified>
</cp:coreProperties>
</file>