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2"/>
  </p:notesMasterIdLst>
  <p:sldIdLst>
    <p:sldId id="307" r:id="rId3"/>
    <p:sldId id="258" r:id="rId4"/>
    <p:sldId id="309" r:id="rId5"/>
    <p:sldId id="312" r:id="rId6"/>
    <p:sldId id="310" r:id="rId7"/>
    <p:sldId id="317" r:id="rId8"/>
    <p:sldId id="318" r:id="rId9"/>
    <p:sldId id="319" r:id="rId10"/>
    <p:sldId id="320" r:id="rId11"/>
    <p:sldId id="313" r:id="rId12"/>
    <p:sldId id="315" r:id="rId13"/>
    <p:sldId id="316" r:id="rId14"/>
    <p:sldId id="321" r:id="rId15"/>
    <p:sldId id="322" r:id="rId16"/>
    <p:sldId id="323" r:id="rId17"/>
    <p:sldId id="324" r:id="rId18"/>
    <p:sldId id="311" r:id="rId19"/>
    <p:sldId id="325" r:id="rId20"/>
    <p:sldId id="277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CB6BBEF7-9717-4733-A929-535518E6EBF6}">
          <p14:sldIdLst>
            <p14:sldId id="307"/>
            <p14:sldId id="258"/>
            <p14:sldId id="309"/>
            <p14:sldId id="312"/>
            <p14:sldId id="310"/>
            <p14:sldId id="317"/>
            <p14:sldId id="318"/>
            <p14:sldId id="319"/>
            <p14:sldId id="320"/>
            <p14:sldId id="313"/>
            <p14:sldId id="315"/>
            <p14:sldId id="316"/>
            <p14:sldId id="321"/>
            <p14:sldId id="322"/>
            <p14:sldId id="323"/>
            <p14:sldId id="324"/>
            <p14:sldId id="311"/>
            <p14:sldId id="325"/>
            <p14:sldId id="27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72" d="100"/>
          <a:sy n="72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082;&#1077;&#1088;&#1110;&#1074;&#1085;&#1110;%20&#1076;&#1086;&#1082;&#1091;&#1084;&#1077;&#1085;&#1090;&#1080;/&#1084;&#1086;&#1076;&#1077;&#1083;&#1100;%20&#1096;&#1082;&#1086;&#1083;&#1080;.docx" TargetMode="External"/><Relationship Id="rId2" Type="http://schemas.openxmlformats.org/officeDocument/2006/relationships/hyperlink" Target="&#1082;&#1077;&#1088;&#1110;&#1074;&#1085;&#1110;%20&#1076;&#1086;&#1082;&#1091;&#1084;&#1077;&#1085;&#1090;&#1080;/&#1082;&#1086;&#1085;&#1094;&#1077;&#1087;&#1094;&#1110;&#1103;%20&#1096;&#1082;&#1086;&#1083;&#1080;.docx" TargetMode="External"/><Relationship Id="rId1" Type="http://schemas.openxmlformats.org/officeDocument/2006/relationships/hyperlink" Target="&#1082;&#1077;&#1088;&#1110;&#1074;&#1085;&#1110;%20&#1076;&#1086;&#1082;&#1091;&#1084;&#1077;&#1085;&#1090;&#1080;/2010%20-%20&#1041;&#1088;&#1086;&#1096;&#1091;&#1088;&#1072;%20&#1043;&#1077;&#1085;&#1076;&#1077;&#1088;.doc" TargetMode="External"/><Relationship Id="rId5" Type="http://schemas.openxmlformats.org/officeDocument/2006/relationships/hyperlink" Target="&#1082;&#1077;&#1088;&#1110;&#1074;&#1085;&#1110;%20&#1076;&#1086;&#1082;&#1091;&#1084;&#1077;&#1085;&#1090;&#1080;/&#1055;&#1088;&#1086;&#1075;&#1088;&#1072;&#1084;&#1072;%20&#1089;&#1072;&#1084;&#1086;&#1086;&#1089;&#1074;&#1110;&#1090;&#1080;%20&#1074;&#1095;&#1080;&#1090;&#1077;&#1083;&#1103;-+.doc" TargetMode="External"/><Relationship Id="rId4" Type="http://schemas.openxmlformats.org/officeDocument/2006/relationships/hyperlink" Target="&#1082;&#1077;&#1088;&#1110;&#1074;&#1085;&#1110;%20&#1076;&#1086;&#1082;&#1091;&#1084;&#1077;&#1085;&#1090;&#1080;/2010%20-%20&#1087;&#1088;&#1086;&#1075;&#1088;&#1072;&#1084;&#1072;%20&#1054;&#1044;.doc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&#1082;&#1077;&#1088;&#1110;&#1074;&#1085;&#1110;%20&#1076;&#1086;&#1082;&#1091;&#1084;&#1077;&#1085;&#1090;&#1080;/&#1084;&#1086;&#1076;&#1077;&#1083;&#1100;%20&#1096;&#1082;&#1086;&#1083;&#1080;.docx" TargetMode="External"/><Relationship Id="rId2" Type="http://schemas.openxmlformats.org/officeDocument/2006/relationships/hyperlink" Target="&#1082;&#1077;&#1088;&#1110;&#1074;&#1085;&#1110;%20&#1076;&#1086;&#1082;&#1091;&#1084;&#1077;&#1085;&#1090;&#1080;/&#1082;&#1086;&#1085;&#1094;&#1077;&#1087;&#1094;&#1110;&#1103;%20&#1096;&#1082;&#1086;&#1083;&#1080;.docx" TargetMode="External"/><Relationship Id="rId1" Type="http://schemas.openxmlformats.org/officeDocument/2006/relationships/hyperlink" Target="&#1082;&#1077;&#1088;&#1110;&#1074;&#1085;&#1110;%20&#1076;&#1086;&#1082;&#1091;&#1084;&#1077;&#1085;&#1090;&#1080;/2010%20-%20&#1041;&#1088;&#1086;&#1096;&#1091;&#1088;&#1072;%20&#1043;&#1077;&#1085;&#1076;&#1077;&#1088;.doc" TargetMode="External"/><Relationship Id="rId5" Type="http://schemas.openxmlformats.org/officeDocument/2006/relationships/hyperlink" Target="&#1082;&#1077;&#1088;&#1110;&#1074;&#1085;&#1110;%20&#1076;&#1086;&#1082;&#1091;&#1084;&#1077;&#1085;&#1090;&#1080;/&#1055;&#1088;&#1086;&#1075;&#1088;&#1072;&#1084;&#1072;%20&#1089;&#1072;&#1084;&#1086;&#1086;&#1089;&#1074;&#1110;&#1090;&#1080;%20&#1074;&#1095;&#1080;&#1090;&#1077;&#1083;&#1103;-+.doc" TargetMode="External"/><Relationship Id="rId4" Type="http://schemas.openxmlformats.org/officeDocument/2006/relationships/hyperlink" Target="&#1082;&#1077;&#1088;&#1110;&#1074;&#1085;&#1110;%20&#1076;&#1086;&#1082;&#1091;&#1084;&#1077;&#1085;&#1090;&#1080;/2010%20-%20&#1087;&#1088;&#1086;&#1075;&#1088;&#1072;&#1084;&#1072;%20&#1054;&#1044;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1E1FC-AEE8-4071-8718-FEAF34F099A4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D91C2A87-C238-4E44-A235-7383F49660D6}">
      <dgm:prSet phldrT="[Текст]" custT="1"/>
      <dgm:spPr>
        <a:solidFill>
          <a:srgbClr val="FFFF0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Гендерний</a:t>
          </a:r>
          <a:r>
            <a:rPr lang="ru-RU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</a:t>
          </a:r>
          <a:r>
            <a:rPr lang="ru-RU" sz="110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аналіз</a:t>
          </a:r>
          <a:r>
            <a:rPr lang="ru-RU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</a:t>
          </a:r>
          <a:r>
            <a:rPr lang="ru-RU" sz="110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роботи</a:t>
          </a:r>
          <a:endParaRPr lang="ru-RU" sz="1100" b="1" dirty="0" smtClean="0">
            <a:solidFill>
              <a:schemeClr val="tx1"/>
            </a:solidFill>
            <a:latin typeface="Comic Sans MS" pitchFamily="66" charset="0"/>
            <a:hlinkClick xmlns:r="http://schemas.openxmlformats.org/officeDocument/2006/relationships" r:id="rId1" action="ppaction://hlinkfile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навчального</a:t>
          </a:r>
          <a:r>
            <a:rPr lang="ru-RU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закладу -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10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виховний</a:t>
          </a:r>
          <a:r>
            <a:rPr lang="ru-RU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аспект</a:t>
          </a:r>
          <a:endParaRPr lang="uk-UA" sz="1100" b="1" dirty="0" smtClean="0">
            <a:solidFill>
              <a:schemeClr val="tx1"/>
            </a:solidFill>
            <a:latin typeface="Comic Sans MS" pitchFamily="66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dirty="0"/>
        </a:p>
      </dgm:t>
    </dgm:pt>
    <dgm:pt modelId="{2EA9A7F6-44F8-4DD2-AEC5-A1AC883641E7}" type="parTrans" cxnId="{27682B28-C5CC-44DE-857D-0B7E26CDF76F}">
      <dgm:prSet/>
      <dgm:spPr/>
      <dgm:t>
        <a:bodyPr/>
        <a:lstStyle/>
        <a:p>
          <a:endParaRPr lang="uk-UA"/>
        </a:p>
      </dgm:t>
    </dgm:pt>
    <dgm:pt modelId="{5D98F94B-8CDD-4085-92B7-58FD1348DB7E}" type="sibTrans" cxnId="{27682B28-C5CC-44DE-857D-0B7E26CDF76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2" action="ppaction://hlinkfile"/>
            </a:rPr>
            <a:t>Концепція школи повного дня</a:t>
          </a:r>
          <a:endParaRPr lang="uk-UA" sz="1100" b="1" dirty="0" smtClean="0">
            <a:solidFill>
              <a:schemeClr val="tx1"/>
            </a:solidFill>
            <a:latin typeface="Comic Sans MS" pitchFamily="66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uk-UA" sz="1100" dirty="0">
            <a:solidFill>
              <a:schemeClr val="tx1"/>
            </a:solidFill>
          </a:endParaRPr>
        </a:p>
      </dgm:t>
    </dgm:pt>
    <dgm:pt modelId="{916742ED-6737-42CF-BF9D-391BC893E361}">
      <dgm:prSet phldrT="[Текст]" custT="1"/>
      <dgm:spPr/>
      <dgm:t>
        <a:bodyPr/>
        <a:lstStyle/>
        <a:p>
          <a:r>
            <a:rPr lang="uk-UA" sz="12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3" action="ppaction://hlinkfile"/>
            </a:rPr>
            <a:t>Модель інноваційного</a:t>
          </a:r>
        </a:p>
        <a:p>
          <a:r>
            <a:rPr lang="uk-UA" sz="12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3" action="ppaction://hlinkfile"/>
            </a:rPr>
            <a:t>навчального закладу</a:t>
          </a:r>
          <a:endParaRPr lang="uk-UA" sz="1200" b="1" dirty="0" smtClean="0">
            <a:solidFill>
              <a:schemeClr val="tx1"/>
            </a:solidFill>
            <a:latin typeface="Comic Sans MS" pitchFamily="66" charset="0"/>
          </a:endParaRPr>
        </a:p>
        <a:p>
          <a:endParaRPr lang="uk-UA" sz="1000" dirty="0"/>
        </a:p>
      </dgm:t>
    </dgm:pt>
    <dgm:pt modelId="{BD32C564-83E0-414E-B034-3AC259D1BF78}" type="parTrans" cxnId="{D0F66A12-5F3F-4D81-93D7-AB5019DDFE78}">
      <dgm:prSet/>
      <dgm:spPr/>
      <dgm:t>
        <a:bodyPr/>
        <a:lstStyle/>
        <a:p>
          <a:endParaRPr lang="uk-UA"/>
        </a:p>
      </dgm:t>
    </dgm:pt>
    <dgm:pt modelId="{CB56E191-8985-445C-9095-ABA2A4BBFB46}" type="sibTrans" cxnId="{D0F66A12-5F3F-4D81-93D7-AB5019DDFE78}">
      <dgm:prSet custT="1"/>
      <dgm:spPr/>
      <dgm:t>
        <a:bodyPr/>
        <a:lstStyle/>
        <a:p>
          <a:r>
            <a:rPr lang="ru-RU" sz="105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Шкільна</a:t>
          </a:r>
          <a:r>
            <a:rPr lang="ru-RU" sz="105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 </a:t>
          </a:r>
          <a:r>
            <a:rPr lang="ru-RU" sz="105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програма</a:t>
          </a:r>
          <a:endParaRPr lang="ru-RU" sz="1050" b="1" dirty="0" smtClean="0">
            <a:solidFill>
              <a:schemeClr val="tx1"/>
            </a:solidFill>
            <a:latin typeface="Comic Sans MS" pitchFamily="66" charset="0"/>
            <a:hlinkClick xmlns:r="http://schemas.openxmlformats.org/officeDocument/2006/relationships" r:id="rId4" action="ppaction://hlinkfile"/>
          </a:endParaRPr>
        </a:p>
        <a:p>
          <a:r>
            <a:rPr lang="ru-RU" sz="105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«</a:t>
          </a:r>
          <a:r>
            <a:rPr lang="ru-RU" sz="105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Обдарована</a:t>
          </a:r>
          <a:r>
            <a:rPr lang="ru-RU" sz="105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 </a:t>
          </a:r>
          <a:r>
            <a:rPr lang="ru-RU" sz="1050" b="1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дитина</a:t>
          </a:r>
          <a:r>
            <a:rPr lang="ru-RU" sz="105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» </a:t>
          </a:r>
        </a:p>
        <a:p>
          <a:r>
            <a:rPr lang="ru-RU" sz="105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на 2009-2012 роки</a:t>
          </a:r>
          <a:endParaRPr lang="uk-UA" sz="1050" b="1" dirty="0" smtClean="0">
            <a:solidFill>
              <a:schemeClr val="tx1"/>
            </a:solidFill>
            <a:latin typeface="Comic Sans MS" pitchFamily="66" charset="0"/>
          </a:endParaRPr>
        </a:p>
        <a:p>
          <a:endParaRPr lang="uk-UA" sz="900" dirty="0"/>
        </a:p>
      </dgm:t>
    </dgm:pt>
    <dgm:pt modelId="{7E8E1919-D634-4FB9-83C4-D15520B1EFCD}">
      <dgm:prSet phldrT="[Текст]" custT="1"/>
      <dgm:spPr/>
      <dgm:t>
        <a:bodyPr/>
        <a:lstStyle/>
        <a:p>
          <a:r>
            <a:rPr lang="uk-UA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5" action="ppaction://hlinkfile"/>
            </a:rPr>
            <a:t>Програма самоосвітньої </a:t>
          </a:r>
        </a:p>
        <a:p>
          <a:r>
            <a:rPr lang="uk-UA" sz="1100" b="1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5" action="ppaction://hlinkfile"/>
            </a:rPr>
            <a:t>діяльності педагогів</a:t>
          </a:r>
          <a:endParaRPr lang="uk-UA" sz="1100" b="1" dirty="0" smtClean="0">
            <a:solidFill>
              <a:schemeClr val="tx1"/>
            </a:solidFill>
            <a:latin typeface="Comic Sans MS" pitchFamily="66" charset="0"/>
          </a:endParaRPr>
        </a:p>
        <a:p>
          <a:endParaRPr lang="uk-UA" sz="1050" dirty="0">
            <a:solidFill>
              <a:schemeClr val="tx1"/>
            </a:solidFill>
          </a:endParaRPr>
        </a:p>
      </dgm:t>
    </dgm:pt>
    <dgm:pt modelId="{65CEFD5E-135D-4FA0-83BC-6420BF99CCE6}" type="parTrans" cxnId="{04B54575-55E7-43A1-B8EF-3F3F03AD7F5E}">
      <dgm:prSet/>
      <dgm:spPr/>
      <dgm:t>
        <a:bodyPr/>
        <a:lstStyle/>
        <a:p>
          <a:endParaRPr lang="uk-UA"/>
        </a:p>
      </dgm:t>
    </dgm:pt>
    <dgm:pt modelId="{EA621201-24FF-4DF4-97DF-B7CDEF1F4EFD}" type="sibTrans" cxnId="{04B54575-55E7-43A1-B8EF-3F3F03AD7F5E}">
      <dgm:prSet custT="1"/>
      <dgm:spPr/>
      <dgm:t>
        <a:bodyPr/>
        <a:lstStyle/>
        <a:p>
          <a:pPr defTabSz="355600"/>
          <a:endParaRPr lang="uk-UA" sz="800" dirty="0">
            <a:solidFill>
              <a:schemeClr val="tx1"/>
            </a:solidFill>
          </a:endParaRPr>
        </a:p>
      </dgm:t>
    </dgm:pt>
    <dgm:pt modelId="{350F32F0-FE66-4F74-A5A1-E9963EA6E5FA}" type="pres">
      <dgm:prSet presAssocID="{AB11E1FC-AEE8-4071-8718-FEAF34F099A4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F74E3467-6837-4FE6-A104-3F992947FA2C}" type="pres">
      <dgm:prSet presAssocID="{D91C2A87-C238-4E44-A235-7383F49660D6}" presName="composite" presStyleCnt="0"/>
      <dgm:spPr/>
    </dgm:pt>
    <dgm:pt modelId="{79202CDA-E958-40D3-9EE0-15CA64B87227}" type="pres">
      <dgm:prSet presAssocID="{D91C2A87-C238-4E44-A235-7383F49660D6}" presName="Parent1" presStyleLbl="node1" presStyleIdx="0" presStyleCnt="6" custLinFactNeighborX="-27" custLinFactNeighborY="6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5E4D1D-F3BB-4B0E-A244-BC6D1F6E5DAF}" type="pres">
      <dgm:prSet presAssocID="{D91C2A87-C238-4E44-A235-7383F49660D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442C3F-FE77-4F03-ABDC-209760C65380}" type="pres">
      <dgm:prSet presAssocID="{D91C2A87-C238-4E44-A235-7383F49660D6}" presName="BalanceSpacing" presStyleCnt="0"/>
      <dgm:spPr/>
    </dgm:pt>
    <dgm:pt modelId="{6859AEAE-43B3-4C2D-9652-20D0728A396D}" type="pres">
      <dgm:prSet presAssocID="{D91C2A87-C238-4E44-A235-7383F49660D6}" presName="BalanceSpacing1" presStyleCnt="0"/>
      <dgm:spPr/>
    </dgm:pt>
    <dgm:pt modelId="{97A1C219-D330-4E83-B946-EBC3435BF84E}" type="pres">
      <dgm:prSet presAssocID="{5D98F94B-8CDD-4085-92B7-58FD1348DB7E}" presName="Accent1Text" presStyleLbl="node1" presStyleIdx="1" presStyleCnt="6" custLinFactNeighborX="-1078" custLinFactNeighborY="-1250"/>
      <dgm:spPr/>
      <dgm:t>
        <a:bodyPr/>
        <a:lstStyle/>
        <a:p>
          <a:endParaRPr lang="uk-UA"/>
        </a:p>
      </dgm:t>
    </dgm:pt>
    <dgm:pt modelId="{D97127CC-5788-4219-85FF-D65DB92DC515}" type="pres">
      <dgm:prSet presAssocID="{5D98F94B-8CDD-4085-92B7-58FD1348DB7E}" presName="spaceBetweenRectangles" presStyleCnt="0"/>
      <dgm:spPr/>
    </dgm:pt>
    <dgm:pt modelId="{C948D786-6F77-405A-B176-777F1C34FDA4}" type="pres">
      <dgm:prSet presAssocID="{916742ED-6737-42CF-BF9D-391BC893E361}" presName="composite" presStyleCnt="0"/>
      <dgm:spPr/>
    </dgm:pt>
    <dgm:pt modelId="{DF07862C-A279-44E3-82DE-ADECCE974CAA}" type="pres">
      <dgm:prSet presAssocID="{916742ED-6737-42CF-BF9D-391BC893E36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01897B-B8C4-480D-9BA7-1058580A58EB}" type="pres">
      <dgm:prSet presAssocID="{916742ED-6737-42CF-BF9D-391BC893E36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B5B597-309F-44CA-A8E4-95D6D1049837}" type="pres">
      <dgm:prSet presAssocID="{916742ED-6737-42CF-BF9D-391BC893E361}" presName="BalanceSpacing" presStyleCnt="0"/>
      <dgm:spPr/>
    </dgm:pt>
    <dgm:pt modelId="{363F9877-D48E-40A7-8056-4D7C5B4D4DA2}" type="pres">
      <dgm:prSet presAssocID="{916742ED-6737-42CF-BF9D-391BC893E361}" presName="BalanceSpacing1" presStyleCnt="0"/>
      <dgm:spPr/>
    </dgm:pt>
    <dgm:pt modelId="{D283E44B-0C61-47E0-8217-1340D3514DB6}" type="pres">
      <dgm:prSet presAssocID="{CB56E191-8985-445C-9095-ABA2A4BBFB46}" presName="Accent1Text" presStyleLbl="node1" presStyleIdx="3" presStyleCnt="6" custLinFactNeighborX="206" custLinFactNeighborY="1819"/>
      <dgm:spPr/>
      <dgm:t>
        <a:bodyPr/>
        <a:lstStyle/>
        <a:p>
          <a:endParaRPr lang="uk-UA"/>
        </a:p>
      </dgm:t>
    </dgm:pt>
    <dgm:pt modelId="{FFBD0B86-89E3-4068-87B6-1B9698E586B4}" type="pres">
      <dgm:prSet presAssocID="{CB56E191-8985-445C-9095-ABA2A4BBFB46}" presName="spaceBetweenRectangles" presStyleCnt="0"/>
      <dgm:spPr/>
    </dgm:pt>
    <dgm:pt modelId="{354008B1-B667-40D8-9DCE-9236496FB4AB}" type="pres">
      <dgm:prSet presAssocID="{7E8E1919-D634-4FB9-83C4-D15520B1EFCD}" presName="composite" presStyleCnt="0"/>
      <dgm:spPr/>
    </dgm:pt>
    <dgm:pt modelId="{326D9027-5498-451E-8005-F905BEC795E2}" type="pres">
      <dgm:prSet presAssocID="{7E8E1919-D634-4FB9-83C4-D15520B1EFCD}" presName="Parent1" presStyleLbl="node1" presStyleIdx="4" presStyleCnt="6" custScaleX="115277" custScaleY="104317" custLinFactNeighborX="2467" custLinFactNeighborY="22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18D119-9A3B-435E-B7EE-510560553F8E}" type="pres">
      <dgm:prSet presAssocID="{7E8E1919-D634-4FB9-83C4-D15520B1EFCD}" presName="Childtext1" presStyleLbl="revTx" presStyleIdx="2" presStyleCnt="3" custLinFactNeighborX="1312" custLinFactNeighborY="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74F049-B2F5-494E-9ED3-3C9E9A1B871D}" type="pres">
      <dgm:prSet presAssocID="{7E8E1919-D634-4FB9-83C4-D15520B1EFCD}" presName="BalanceSpacing" presStyleCnt="0"/>
      <dgm:spPr/>
    </dgm:pt>
    <dgm:pt modelId="{5B246883-1588-4CAF-84E1-C425E1A05E34}" type="pres">
      <dgm:prSet presAssocID="{7E8E1919-D634-4FB9-83C4-D15520B1EFCD}" presName="BalanceSpacing1" presStyleCnt="0"/>
      <dgm:spPr/>
    </dgm:pt>
    <dgm:pt modelId="{D5E0C1CC-6B68-47DA-BFA1-E38D8C0AE0A6}" type="pres">
      <dgm:prSet presAssocID="{EA621201-24FF-4DF4-97DF-B7CDEF1F4EFD}" presName="Accent1Text" presStyleLbl="node1" presStyleIdx="5" presStyleCnt="6" custLinFactNeighborX="1392" custLinFactNeighborY="52"/>
      <dgm:spPr/>
      <dgm:t>
        <a:bodyPr/>
        <a:lstStyle/>
        <a:p>
          <a:endParaRPr lang="uk-UA"/>
        </a:p>
      </dgm:t>
    </dgm:pt>
  </dgm:ptLst>
  <dgm:cxnLst>
    <dgm:cxn modelId="{FDF4D567-23A6-4E97-941D-90B51DDBBABC}" type="presOf" srcId="{7E8E1919-D634-4FB9-83C4-D15520B1EFCD}" destId="{326D9027-5498-451E-8005-F905BEC795E2}" srcOrd="0" destOrd="0" presId="urn:microsoft.com/office/officeart/2008/layout/AlternatingHexagons"/>
    <dgm:cxn modelId="{C4E6F03B-ACA6-4995-876D-2CF6D00C7106}" type="presOf" srcId="{EA621201-24FF-4DF4-97DF-B7CDEF1F4EFD}" destId="{D5E0C1CC-6B68-47DA-BFA1-E38D8C0AE0A6}" srcOrd="0" destOrd="0" presId="urn:microsoft.com/office/officeart/2008/layout/AlternatingHexagons"/>
    <dgm:cxn modelId="{27682B28-C5CC-44DE-857D-0B7E26CDF76F}" srcId="{AB11E1FC-AEE8-4071-8718-FEAF34F099A4}" destId="{D91C2A87-C238-4E44-A235-7383F49660D6}" srcOrd="0" destOrd="0" parTransId="{2EA9A7F6-44F8-4DD2-AEC5-A1AC883641E7}" sibTransId="{5D98F94B-8CDD-4085-92B7-58FD1348DB7E}"/>
    <dgm:cxn modelId="{E040F46B-EA0A-4AAB-9951-B37300AC2C05}" type="presOf" srcId="{916742ED-6737-42CF-BF9D-391BC893E361}" destId="{DF07862C-A279-44E3-82DE-ADECCE974CAA}" srcOrd="0" destOrd="0" presId="urn:microsoft.com/office/officeart/2008/layout/AlternatingHexagons"/>
    <dgm:cxn modelId="{18D8AD7C-0E15-4519-BB34-574BDA5CDE72}" type="presOf" srcId="{CB56E191-8985-445C-9095-ABA2A4BBFB46}" destId="{D283E44B-0C61-47E0-8217-1340D3514DB6}" srcOrd="0" destOrd="0" presId="urn:microsoft.com/office/officeart/2008/layout/AlternatingHexagons"/>
    <dgm:cxn modelId="{B56E4F47-B157-4A1A-AF39-E7671305E7BD}" type="presOf" srcId="{5D98F94B-8CDD-4085-92B7-58FD1348DB7E}" destId="{97A1C219-D330-4E83-B946-EBC3435BF84E}" srcOrd="0" destOrd="0" presId="urn:microsoft.com/office/officeart/2008/layout/AlternatingHexagons"/>
    <dgm:cxn modelId="{04B54575-55E7-43A1-B8EF-3F3F03AD7F5E}" srcId="{AB11E1FC-AEE8-4071-8718-FEAF34F099A4}" destId="{7E8E1919-D634-4FB9-83C4-D15520B1EFCD}" srcOrd="2" destOrd="0" parTransId="{65CEFD5E-135D-4FA0-83BC-6420BF99CCE6}" sibTransId="{EA621201-24FF-4DF4-97DF-B7CDEF1F4EFD}"/>
    <dgm:cxn modelId="{D0F66A12-5F3F-4D81-93D7-AB5019DDFE78}" srcId="{AB11E1FC-AEE8-4071-8718-FEAF34F099A4}" destId="{916742ED-6737-42CF-BF9D-391BC893E361}" srcOrd="1" destOrd="0" parTransId="{BD32C564-83E0-414E-B034-3AC259D1BF78}" sibTransId="{CB56E191-8985-445C-9095-ABA2A4BBFB46}"/>
    <dgm:cxn modelId="{B05F2DD5-00EE-4B74-986A-576078E30039}" type="presOf" srcId="{AB11E1FC-AEE8-4071-8718-FEAF34F099A4}" destId="{350F32F0-FE66-4F74-A5A1-E9963EA6E5FA}" srcOrd="0" destOrd="0" presId="urn:microsoft.com/office/officeart/2008/layout/AlternatingHexagons"/>
    <dgm:cxn modelId="{918D8FC1-D5F5-4AD7-92F4-292A574B712B}" type="presOf" srcId="{D91C2A87-C238-4E44-A235-7383F49660D6}" destId="{79202CDA-E958-40D3-9EE0-15CA64B87227}" srcOrd="0" destOrd="0" presId="urn:microsoft.com/office/officeart/2008/layout/AlternatingHexagons"/>
    <dgm:cxn modelId="{53F57FCC-E51C-480C-8A1A-585DD67035AF}" type="presParOf" srcId="{350F32F0-FE66-4F74-A5A1-E9963EA6E5FA}" destId="{F74E3467-6837-4FE6-A104-3F992947FA2C}" srcOrd="0" destOrd="0" presId="urn:microsoft.com/office/officeart/2008/layout/AlternatingHexagons"/>
    <dgm:cxn modelId="{DEBD0FB9-89E2-44A5-9055-0597AF204BE9}" type="presParOf" srcId="{F74E3467-6837-4FE6-A104-3F992947FA2C}" destId="{79202CDA-E958-40D3-9EE0-15CA64B87227}" srcOrd="0" destOrd="0" presId="urn:microsoft.com/office/officeart/2008/layout/AlternatingHexagons"/>
    <dgm:cxn modelId="{901E0E24-7B6D-43CE-A918-0A3C09940362}" type="presParOf" srcId="{F74E3467-6837-4FE6-A104-3F992947FA2C}" destId="{AC5E4D1D-F3BB-4B0E-A244-BC6D1F6E5DAF}" srcOrd="1" destOrd="0" presId="urn:microsoft.com/office/officeart/2008/layout/AlternatingHexagons"/>
    <dgm:cxn modelId="{EE7D22FC-1DE3-4F89-ACE6-99C8535180B8}" type="presParOf" srcId="{F74E3467-6837-4FE6-A104-3F992947FA2C}" destId="{97442C3F-FE77-4F03-ABDC-209760C65380}" srcOrd="2" destOrd="0" presId="urn:microsoft.com/office/officeart/2008/layout/AlternatingHexagons"/>
    <dgm:cxn modelId="{97BDEC4F-3BDF-4AB4-8C2D-E82C6205F843}" type="presParOf" srcId="{F74E3467-6837-4FE6-A104-3F992947FA2C}" destId="{6859AEAE-43B3-4C2D-9652-20D0728A396D}" srcOrd="3" destOrd="0" presId="urn:microsoft.com/office/officeart/2008/layout/AlternatingHexagons"/>
    <dgm:cxn modelId="{252A50ED-A817-4E54-96FA-B40AEB302B3E}" type="presParOf" srcId="{F74E3467-6837-4FE6-A104-3F992947FA2C}" destId="{97A1C219-D330-4E83-B946-EBC3435BF84E}" srcOrd="4" destOrd="0" presId="urn:microsoft.com/office/officeart/2008/layout/AlternatingHexagons"/>
    <dgm:cxn modelId="{E5E54936-0E01-4658-8FC8-2D19EAD67355}" type="presParOf" srcId="{350F32F0-FE66-4F74-A5A1-E9963EA6E5FA}" destId="{D97127CC-5788-4219-85FF-D65DB92DC515}" srcOrd="1" destOrd="0" presId="urn:microsoft.com/office/officeart/2008/layout/AlternatingHexagons"/>
    <dgm:cxn modelId="{67917F6E-3C43-4D69-89D5-DA94D0A56142}" type="presParOf" srcId="{350F32F0-FE66-4F74-A5A1-E9963EA6E5FA}" destId="{C948D786-6F77-405A-B176-777F1C34FDA4}" srcOrd="2" destOrd="0" presId="urn:microsoft.com/office/officeart/2008/layout/AlternatingHexagons"/>
    <dgm:cxn modelId="{3EAA966C-CDDB-4D5F-B046-7250259560D7}" type="presParOf" srcId="{C948D786-6F77-405A-B176-777F1C34FDA4}" destId="{DF07862C-A279-44E3-82DE-ADECCE974CAA}" srcOrd="0" destOrd="0" presId="urn:microsoft.com/office/officeart/2008/layout/AlternatingHexagons"/>
    <dgm:cxn modelId="{8BC7ED9C-03BE-4471-851F-435464C6A10C}" type="presParOf" srcId="{C948D786-6F77-405A-B176-777F1C34FDA4}" destId="{AA01897B-B8C4-480D-9BA7-1058580A58EB}" srcOrd="1" destOrd="0" presId="urn:microsoft.com/office/officeart/2008/layout/AlternatingHexagons"/>
    <dgm:cxn modelId="{01114477-F6F2-45E4-A076-654FB043771F}" type="presParOf" srcId="{C948D786-6F77-405A-B176-777F1C34FDA4}" destId="{23B5B597-309F-44CA-A8E4-95D6D1049837}" srcOrd="2" destOrd="0" presId="urn:microsoft.com/office/officeart/2008/layout/AlternatingHexagons"/>
    <dgm:cxn modelId="{CBEDC700-8601-45B6-8A38-4CA879BCACD4}" type="presParOf" srcId="{C948D786-6F77-405A-B176-777F1C34FDA4}" destId="{363F9877-D48E-40A7-8056-4D7C5B4D4DA2}" srcOrd="3" destOrd="0" presId="urn:microsoft.com/office/officeart/2008/layout/AlternatingHexagons"/>
    <dgm:cxn modelId="{F4EC1EC1-D46F-4027-8184-37AE788BD03A}" type="presParOf" srcId="{C948D786-6F77-405A-B176-777F1C34FDA4}" destId="{D283E44B-0C61-47E0-8217-1340D3514DB6}" srcOrd="4" destOrd="0" presId="urn:microsoft.com/office/officeart/2008/layout/AlternatingHexagons"/>
    <dgm:cxn modelId="{6B8F1CFF-9F76-41F4-8877-86451F13317F}" type="presParOf" srcId="{350F32F0-FE66-4F74-A5A1-E9963EA6E5FA}" destId="{FFBD0B86-89E3-4068-87B6-1B9698E586B4}" srcOrd="3" destOrd="0" presId="urn:microsoft.com/office/officeart/2008/layout/AlternatingHexagons"/>
    <dgm:cxn modelId="{7F72BA53-2A95-4EC8-A163-3EEF8E9C8AFC}" type="presParOf" srcId="{350F32F0-FE66-4F74-A5A1-E9963EA6E5FA}" destId="{354008B1-B667-40D8-9DCE-9236496FB4AB}" srcOrd="4" destOrd="0" presId="urn:microsoft.com/office/officeart/2008/layout/AlternatingHexagons"/>
    <dgm:cxn modelId="{F42B0907-877F-477D-A0E9-DB3456B99711}" type="presParOf" srcId="{354008B1-B667-40D8-9DCE-9236496FB4AB}" destId="{326D9027-5498-451E-8005-F905BEC795E2}" srcOrd="0" destOrd="0" presId="urn:microsoft.com/office/officeart/2008/layout/AlternatingHexagons"/>
    <dgm:cxn modelId="{7A147526-FA62-4AB3-9508-A82413A42489}" type="presParOf" srcId="{354008B1-B667-40D8-9DCE-9236496FB4AB}" destId="{E518D119-9A3B-435E-B7EE-510560553F8E}" srcOrd="1" destOrd="0" presId="urn:microsoft.com/office/officeart/2008/layout/AlternatingHexagons"/>
    <dgm:cxn modelId="{8F74543C-7419-46EC-8C91-9B88170D8937}" type="presParOf" srcId="{354008B1-B667-40D8-9DCE-9236496FB4AB}" destId="{4874F049-B2F5-494E-9ED3-3C9E9A1B871D}" srcOrd="2" destOrd="0" presId="urn:microsoft.com/office/officeart/2008/layout/AlternatingHexagons"/>
    <dgm:cxn modelId="{336796F5-5CE2-4EF6-9AED-074800E56C19}" type="presParOf" srcId="{354008B1-B667-40D8-9DCE-9236496FB4AB}" destId="{5B246883-1588-4CAF-84E1-C425E1A05E34}" srcOrd="3" destOrd="0" presId="urn:microsoft.com/office/officeart/2008/layout/AlternatingHexagons"/>
    <dgm:cxn modelId="{7FA4D01B-E02C-419A-B4DF-4E07977EA6D8}" type="presParOf" srcId="{354008B1-B667-40D8-9DCE-9236496FB4AB}" destId="{D5E0C1CC-6B68-47DA-BFA1-E38D8C0AE0A6}" srcOrd="4" destOrd="0" presId="urn:microsoft.com/office/officeart/2008/layout/AlternatingHexagon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02CDA-E958-40D3-9EE0-15CA64B87227}">
      <dsp:nvSpPr>
        <dsp:cNvPr id="0" name=""/>
        <dsp:cNvSpPr/>
      </dsp:nvSpPr>
      <dsp:spPr>
        <a:xfrm rot="5400000">
          <a:off x="2984698" y="804173"/>
          <a:ext cx="1958303" cy="1703724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Гендерний</a:t>
          </a:r>
          <a:r>
            <a:rPr lang="ru-RU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</a:t>
          </a:r>
          <a:r>
            <a:rPr lang="ru-RU" sz="110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аналіз</a:t>
          </a:r>
          <a:r>
            <a:rPr lang="ru-RU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</a:t>
          </a:r>
          <a:r>
            <a:rPr lang="ru-RU" sz="110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роботи</a:t>
          </a:r>
          <a:endParaRPr lang="ru-RU" sz="1100" b="1" kern="1200" dirty="0" smtClean="0">
            <a:solidFill>
              <a:schemeClr val="tx1"/>
            </a:solidFill>
            <a:latin typeface="Comic Sans MS" pitchFamily="66" charset="0"/>
            <a:hlinkClick xmlns:r="http://schemas.openxmlformats.org/officeDocument/2006/relationships" r:id="rId1" action="ppaction://hlinkfile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навчального</a:t>
          </a:r>
          <a:r>
            <a:rPr lang="ru-RU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закладу -</a:t>
          </a:r>
        </a:p>
        <a:p>
          <a:pPr lvl="0"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виховний</a:t>
          </a:r>
          <a:r>
            <a:rPr lang="ru-RU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1" action="ppaction://hlinkfile"/>
            </a:rPr>
            <a:t> аспект</a:t>
          </a:r>
          <a:endParaRPr lang="uk-UA" sz="1100" b="1" kern="1200" dirty="0" smtClean="0">
            <a:solidFill>
              <a:schemeClr val="tx1"/>
            </a:solidFill>
            <a:latin typeface="Comic Sans MS" pitchFamily="66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/>
        </a:p>
      </dsp:txBody>
      <dsp:txXfrm rot="-5400000">
        <a:off x="3377484" y="982053"/>
        <a:ext cx="1172730" cy="1347965"/>
      </dsp:txXfrm>
    </dsp:sp>
    <dsp:sp modelId="{AC5E4D1D-F3BB-4B0E-A244-BC6D1F6E5DAF}">
      <dsp:nvSpPr>
        <dsp:cNvPr id="0" name=""/>
        <dsp:cNvSpPr/>
      </dsp:nvSpPr>
      <dsp:spPr>
        <a:xfrm>
          <a:off x="4867871" y="1056402"/>
          <a:ext cx="2185466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1C219-D330-4E83-B946-EBC3435BF84E}">
      <dsp:nvSpPr>
        <dsp:cNvPr id="0" name=""/>
        <dsp:cNvSpPr/>
      </dsp:nvSpPr>
      <dsp:spPr>
        <a:xfrm rot="5400000">
          <a:off x="1126770" y="767553"/>
          <a:ext cx="1958303" cy="170372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2" action="ppaction://hlinkfile"/>
            </a:rPr>
            <a:t>Концепція школи повного дня</a:t>
          </a:r>
          <a:endParaRPr lang="uk-UA" sz="1100" b="1" kern="1200" dirty="0" smtClean="0">
            <a:solidFill>
              <a:schemeClr val="tx1"/>
            </a:solidFill>
            <a:latin typeface="Comic Sans MS" pitchFamily="66" charset="0"/>
          </a:endParaRPr>
        </a:p>
        <a:p>
          <a:pPr lvl="0"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>
            <a:solidFill>
              <a:schemeClr val="tx1"/>
            </a:solidFill>
          </a:endParaRPr>
        </a:p>
      </dsp:txBody>
      <dsp:txXfrm rot="-5400000">
        <a:off x="1519556" y="945433"/>
        <a:ext cx="1172730" cy="1347965"/>
      </dsp:txXfrm>
    </dsp:sp>
    <dsp:sp modelId="{DF07862C-A279-44E3-82DE-ADECCE974CAA}">
      <dsp:nvSpPr>
        <dsp:cNvPr id="0" name=""/>
        <dsp:cNvSpPr/>
      </dsp:nvSpPr>
      <dsp:spPr>
        <a:xfrm rot="5400000">
          <a:off x="2061622" y="2454239"/>
          <a:ext cx="1958303" cy="170372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3" action="ppaction://hlinkfile"/>
            </a:rPr>
            <a:t>Модель інноваційного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3" action="ppaction://hlinkfile"/>
            </a:rPr>
            <a:t>навчального закладу</a:t>
          </a:r>
          <a:endParaRPr lang="uk-UA" sz="1200" b="1" kern="1200" dirty="0" smtClean="0">
            <a:solidFill>
              <a:schemeClr val="tx1"/>
            </a:solidFill>
            <a:latin typeface="Comic Sans MS" pitchFamily="66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 dirty="0"/>
        </a:p>
      </dsp:txBody>
      <dsp:txXfrm rot="-5400000">
        <a:off x="2454408" y="2632119"/>
        <a:ext cx="1172730" cy="1347965"/>
      </dsp:txXfrm>
    </dsp:sp>
    <dsp:sp modelId="{AA01897B-B8C4-480D-9BA7-1058580A58EB}">
      <dsp:nvSpPr>
        <dsp:cNvPr id="0" name=""/>
        <dsp:cNvSpPr/>
      </dsp:nvSpPr>
      <dsp:spPr>
        <a:xfrm>
          <a:off x="3445" y="2718610"/>
          <a:ext cx="2114967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3E44B-0C61-47E0-8217-1340D3514DB6}">
      <dsp:nvSpPr>
        <dsp:cNvPr id="0" name=""/>
        <dsp:cNvSpPr/>
      </dsp:nvSpPr>
      <dsp:spPr>
        <a:xfrm rot="5400000">
          <a:off x="3905154" y="2489861"/>
          <a:ext cx="1958303" cy="170372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Шкільна</a:t>
          </a:r>
          <a:r>
            <a:rPr lang="ru-RU" sz="105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 </a:t>
          </a:r>
          <a:r>
            <a:rPr lang="ru-RU" sz="105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програма</a:t>
          </a:r>
          <a:endParaRPr lang="ru-RU" sz="1050" b="1" kern="1200" dirty="0" smtClean="0">
            <a:solidFill>
              <a:schemeClr val="tx1"/>
            </a:solidFill>
            <a:latin typeface="Comic Sans MS" pitchFamily="66" charset="0"/>
            <a:hlinkClick xmlns:r="http://schemas.openxmlformats.org/officeDocument/2006/relationships" r:id="rId4" action="ppaction://hlinkfile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«</a:t>
          </a:r>
          <a:r>
            <a:rPr lang="ru-RU" sz="105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Обдарована</a:t>
          </a:r>
          <a:r>
            <a:rPr lang="ru-RU" sz="105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 </a:t>
          </a:r>
          <a:r>
            <a:rPr lang="ru-RU" sz="1050" b="1" kern="1200" dirty="0" err="1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дитина</a:t>
          </a:r>
          <a:r>
            <a:rPr lang="ru-RU" sz="105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»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4" action="ppaction://hlinkfile"/>
            </a:rPr>
            <a:t>на 2009-2012 роки</a:t>
          </a:r>
          <a:endParaRPr lang="uk-UA" sz="1050" b="1" kern="1200" dirty="0" smtClean="0">
            <a:solidFill>
              <a:schemeClr val="tx1"/>
            </a:solidFill>
            <a:latin typeface="Comic Sans MS" pitchFamily="66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900" kern="1200" dirty="0"/>
        </a:p>
      </dsp:txBody>
      <dsp:txXfrm rot="-5400000">
        <a:off x="4297940" y="2667741"/>
        <a:ext cx="1172730" cy="1347965"/>
      </dsp:txXfrm>
    </dsp:sp>
    <dsp:sp modelId="{326D9027-5498-451E-8005-F905BEC795E2}">
      <dsp:nvSpPr>
        <dsp:cNvPr id="0" name=""/>
        <dsp:cNvSpPr/>
      </dsp:nvSpPr>
      <dsp:spPr>
        <a:xfrm rot="5400000">
          <a:off x="2984919" y="4071877"/>
          <a:ext cx="2042843" cy="1964001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5" action="ppaction://hlinkfile"/>
            </a:rPr>
            <a:t>Програма самоосвітньої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>
              <a:solidFill>
                <a:schemeClr val="tx1"/>
              </a:solidFill>
              <a:latin typeface="Comic Sans MS" pitchFamily="66" charset="0"/>
              <a:hlinkClick xmlns:r="http://schemas.openxmlformats.org/officeDocument/2006/relationships" r:id="rId5" action="ppaction://hlinkfile"/>
            </a:rPr>
            <a:t>діяльності педагогів</a:t>
          </a:r>
          <a:endParaRPr lang="uk-UA" sz="1100" b="1" kern="1200" dirty="0" smtClean="0">
            <a:solidFill>
              <a:schemeClr val="tx1"/>
            </a:solidFill>
            <a:latin typeface="Comic Sans MS" pitchFamily="66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50" kern="1200" dirty="0">
            <a:solidFill>
              <a:schemeClr val="tx1"/>
            </a:solidFill>
          </a:endParaRPr>
        </a:p>
      </dsp:txBody>
      <dsp:txXfrm rot="-5400000">
        <a:off x="3345357" y="4366360"/>
        <a:ext cx="1321967" cy="1375035"/>
      </dsp:txXfrm>
    </dsp:sp>
    <dsp:sp modelId="{E518D119-9A3B-435E-B7EE-510560553F8E}">
      <dsp:nvSpPr>
        <dsp:cNvPr id="0" name=""/>
        <dsp:cNvSpPr/>
      </dsp:nvSpPr>
      <dsp:spPr>
        <a:xfrm>
          <a:off x="4871317" y="4426825"/>
          <a:ext cx="2185466" cy="1174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E0C1CC-6B68-47DA-BFA1-E38D8C0AE0A6}">
      <dsp:nvSpPr>
        <dsp:cNvPr id="0" name=""/>
        <dsp:cNvSpPr/>
      </dsp:nvSpPr>
      <dsp:spPr>
        <a:xfrm rot="5400000">
          <a:off x="1168852" y="4159736"/>
          <a:ext cx="1958303" cy="170372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800" kern="1200" dirty="0">
            <a:solidFill>
              <a:schemeClr val="tx1"/>
            </a:solidFill>
          </a:endParaRPr>
        </a:p>
      </dsp:txBody>
      <dsp:txXfrm rot="-5400000">
        <a:off x="1561638" y="4337616"/>
        <a:ext cx="1172730" cy="134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редагувати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58CC9574-A819-4FE4-99A7-1E27AD09ADC2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21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uk-UA" smtClean="0"/>
              <a:pPr/>
              <a:t>2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77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Зразок </a:t>
            </a:r>
            <a:r>
              <a:rPr lang="uk-UA" dirty="0" smtClean="0"/>
              <a:t>презентація демонструє нові можливості застосунку PowerPoint. Її краще переглядати в режимі показу слайдів. Ці слайди мають дати  уявлення про вражаючі презентації, які можна створювати за допомогою застосунку PowerPoint 2010.</a:t>
            </a:r>
          </a:p>
          <a:p>
            <a:endParaRPr lang="uk-UA" dirty="0" smtClean="0"/>
          </a:p>
          <a:p>
            <a:r>
              <a:rPr lang="uk-UA" dirty="0" smtClean="0"/>
              <a:t>Для отримання додаткових зразків шаблонів перейдіть на вкладку "Файл", після чого на вкладці "Створити" виберіть пункт "Зразки шаблонів".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uk-UA" smtClean="0"/>
              <a:pPr/>
              <a:t>19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uk-UA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uk-UA"/>
              <a:t>Клацніть, щоб змінити стиль підзаголовка зразка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uk-UA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ультимедіа з підпис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uk-UA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uk-UA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uk-UA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uk-UA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uk-UA" sz="3200"/>
            </a:lvl1pPr>
            <a:lvl2pPr marL="457200" indent="0" eaLnBrk="1" latinLnBrk="0" hangingPunct="1">
              <a:buNone/>
              <a:defRPr kumimoji="0" lang="uk-UA" sz="2800"/>
            </a:lvl2pPr>
            <a:lvl3pPr marL="914400" indent="0" eaLnBrk="1" latinLnBrk="0" hangingPunct="1">
              <a:buNone/>
              <a:defRPr kumimoji="0" lang="uk-UA" sz="2400"/>
            </a:lvl3pPr>
            <a:lvl4pPr marL="1371600" indent="0" eaLnBrk="1" latinLnBrk="0" hangingPunct="1">
              <a:buNone/>
              <a:defRPr kumimoji="0" lang="uk-UA" sz="2000"/>
            </a:lvl4pPr>
            <a:lvl5pPr marL="1828800" indent="0" eaLnBrk="1" latinLnBrk="0" hangingPunct="1">
              <a:buNone/>
              <a:defRPr kumimoji="0" lang="uk-UA" sz="2000"/>
            </a:lvl5pPr>
            <a:lvl6pPr marL="2286000" indent="0" eaLnBrk="1" latinLnBrk="0" hangingPunct="1">
              <a:buNone/>
              <a:defRPr kumimoji="0" lang="uk-UA" sz="2000"/>
            </a:lvl6pPr>
            <a:lvl7pPr marL="2743200" indent="0" eaLnBrk="1" latinLnBrk="0" hangingPunct="1">
              <a:buNone/>
              <a:defRPr kumimoji="0" lang="uk-UA" sz="2000"/>
            </a:lvl7pPr>
            <a:lvl8pPr marL="3200400" indent="0" eaLnBrk="1" latinLnBrk="0" hangingPunct="1">
              <a:buNone/>
              <a:defRPr kumimoji="0" lang="uk-UA" sz="2000"/>
            </a:lvl8pPr>
            <a:lvl9pPr marL="3657600" indent="0" eaLnBrk="1" latinLnBrk="0" hangingPunct="1">
              <a:buNone/>
              <a:defRPr kumimoji="0" lang="uk-UA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і вертикальни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uk-UA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/>
              <a:t>    Клацніть, щоб редагувати основний стиль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и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‹№›</a:t>
            </a:fld>
            <a:endParaRPr kumimoji="0"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uk-UA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uk-UA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uk-UA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uk-UA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uk-UA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uk-UA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: виокремлення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uk-UA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uk-UA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uk-UA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uk-UA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uk-UA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uk-UA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uk-UA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uk-UA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uk-UA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uk-UA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uk-UA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uk-UA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uk-UA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заголовок: виокремлення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uk-UA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uk-UA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із текстом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uk-UA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uk-UA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uk-UA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uk-UA"/>
              <a:t>Клацніть, щоб змінити стиль підзаголовка зразка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uk-UA" sz="2800">
                <a:solidFill>
                  <a:schemeClr val="bg1"/>
                </a:solidFill>
              </a:defRPr>
            </a:lvl1pPr>
            <a:lvl2pPr eaLnBrk="1" latinLnBrk="0" hangingPunct="1">
              <a:defRPr kumimoji="0" lang="uk-UA" sz="2800">
                <a:solidFill>
                  <a:schemeClr val="bg1"/>
                </a:solidFill>
              </a:defRPr>
            </a:lvl2pPr>
            <a:lvl3pPr eaLnBrk="1" latinLnBrk="0" hangingPunct="1">
              <a:defRPr kumimoji="0" lang="uk-UA" sz="2400">
                <a:solidFill>
                  <a:schemeClr val="bg1"/>
                </a:solidFill>
              </a:defRPr>
            </a:lvl3pPr>
            <a:lvl4pPr eaLnBrk="1" latinLnBrk="0" hangingPunct="1">
              <a:defRPr kumimoji="0" lang="uk-UA" sz="2000">
                <a:solidFill>
                  <a:schemeClr val="bg1"/>
                </a:solidFill>
              </a:defRPr>
            </a:lvl4pPr>
            <a:lvl5pPr eaLnBrk="1" latinLnBrk="0" hangingPunct="1">
              <a:defRPr kumimoji="0" lang="uk-UA" sz="2000">
                <a:solidFill>
                  <a:schemeClr val="bg1"/>
                </a:solidFill>
              </a:defRPr>
            </a:lvl5pPr>
            <a:lvl6pPr eaLnBrk="1" latinLnBrk="0" hangingPunct="1">
              <a:defRPr kumimoji="0" lang="uk-UA" sz="2000"/>
            </a:lvl6pPr>
            <a:lvl7pPr eaLnBrk="1" latinLnBrk="0" hangingPunct="1">
              <a:defRPr kumimoji="0" lang="uk-UA" sz="2000"/>
            </a:lvl7pPr>
            <a:lvl8pPr eaLnBrk="1" latinLnBrk="0" hangingPunct="1">
              <a:defRPr kumimoji="0" lang="uk-UA" sz="2000"/>
            </a:lvl8pPr>
            <a:lvl9pPr eaLnBrk="1" latinLnBrk="0" hangingPunct="1">
              <a:defRPr kumimoji="0" lang="uk-UA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uk-UA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uk-UA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/>
              <a:t>12/17/2009</a:t>
            </a:r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0" lang="ru-RU" dirty="0" err="1" smtClean="0"/>
              <a:t>Сучасні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заклади</a:t>
            </a:r>
            <a:r>
              <a:rPr kumimoji="0" lang="ru-RU" dirty="0" smtClean="0"/>
              <a:t> </a:t>
            </a:r>
            <a:r>
              <a:rPr kumimoji="0" lang="ru-RU" dirty="0" err="1" smtClean="0"/>
              <a:t>освіти</a:t>
            </a:r>
            <a:r>
              <a:rPr kumimoji="0" lang="ru-RU" dirty="0" smtClean="0"/>
              <a:t> - 2013                        Ясинувата  ЗОШ №7                                    Школа життєвого успіху</a:t>
            </a:r>
            <a:endParaRPr kumimoji="0"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‹№›</a:t>
            </a:fld>
            <a:endParaRPr kumimoji="0"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kumimoji="0" lang="uk-U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uk-UA"/>
      </a:defPPr>
      <a:lvl1pPr marL="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4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4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zolotistorinki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8;&#1091;&#1082;&#1086;&#1074;&#1072;&#1085;&#1110;%20&#1088;&#1086;&#1073;&#1086;&#1090;&#1080;/&#1050;&#1086;&#1084;&#1087;&#1077;&#1090;&#1077;&#1085;&#1090;&#1085;&#1110;&#1089;&#1085;&#1080;&#1081;%20&#1087;&#1086;&#1090;&#1077;&#1085;&#1094;&#1110;&#1072;&#1083;.doc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8;&#1091;&#1082;&#1086;&#1074;&#1072;&#1085;&#1110;%20&#1088;&#1086;&#1073;&#1086;&#1090;&#1080;/&#1064;&#1082;&#1086;&#1083;&#1072;%20&#1078;&#1080;&#1090;&#1090;&#1108;&#1074;&#1086;&#1075;&#1086;%20&#1091;&#1089;&#1087;&#1110;&#1093;&#1091;%20-%20&#1089;&#1090;&#1072;&#1090;&#1090;&#1103;%20&#1051;&#1091;&#1087;&#1077;&#1108;&#1074;&#1086;&#1111;.doc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8;&#1091;&#1082;&#1086;&#1074;&#1072;&#1085;&#1110;%20&#1088;&#1086;&#1073;&#1086;&#1090;&#1080;/&#1058;.doc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8;&#1091;&#1082;&#1086;&#1074;&#1072;&#1085;&#1110;%20&#1088;&#1086;&#1073;&#1086;&#1090;&#1080;/&#1056;&#1072;&#1073;&#1086;&#1090;&#1072;%20&#1087;&#1086;%20&#1057;&#1091;&#1093;&#1086;&#1084;&#1083;&#1080;&#1085;&#1089;&#1082;&#1086;&#1084;&#1091;%20&#1073;&#1088;&#1086;&#1096;&#1102;&#1088;&#1072;&#1051;&#1091;&#1087;&#1077;&#1077;&#1074;&#1072;.docx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8;&#1091;&#1082;&#1086;&#1074;&#1072;&#1085;&#1110;%20&#1088;&#1086;&#1073;&#1086;&#1090;&#1080;/&#1093;&#1086;&#1088;&#1086;&#1096;&#1080;&#1083;&#1086;&#1074;&#1072;.docx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slide" Target="slide2.xml"/><Relationship Id="rId7" Type="http://schemas.openxmlformats.org/officeDocument/2006/relationships/image" Target="../media/image2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&#1084;&#1077;&#1090;&#1086;&#1076;&#1080;&#1095;&#1085;&#1110;%20&#1088;&#1077;&#1082;&#1086;&#1084;&#1077;&#1085;&#1076;&#1072;&#1094;&#1110;&#1111;/2010%20-%20&#1087;&#1088;&#1086;&#1077;&#1082;&#1090;%20&#1047;&#1091;&#1073;&#1077;&#1085;&#1082;&#1086;,&#1030;&#1074;&#1072;&#1089;&#1102;&#1082;.doc" TargetMode="External"/><Relationship Id="rId5" Type="http://schemas.openxmlformats.org/officeDocument/2006/relationships/hyperlink" Target="&#1084;&#1077;&#1090;&#1086;&#1076;&#1080;&#1095;&#1085;&#1110;%20&#1088;&#1077;&#1082;&#1086;&#1084;&#1077;&#1085;&#1076;&#1072;&#1094;&#1110;&#1111;/2010%20%20-&#1087;&#1077;&#1076;&#1072;&#1075;&#1086;&#1075;&#1110;&#1095;&#1085;&#1080;&#1081;%20&#1087;&#1088;&#1072;&#1082;&#1090;&#1080;&#1082;&#1091;&#1084;%20&#1044;&#1110;&#1083;&#1086;&#1074;&#1077;%20&#1084;&#1086;&#1074;&#1083;&#1077;&#1085;&#1085;&#1103;.doc" TargetMode="External"/><Relationship Id="rId10" Type="http://schemas.openxmlformats.org/officeDocument/2006/relationships/image" Target="../media/image25.png"/><Relationship Id="rId4" Type="http://schemas.openxmlformats.org/officeDocument/2006/relationships/hyperlink" Target="&#1084;&#1077;&#1090;&#1086;&#1076;&#1080;&#1095;&#1085;&#1110;%20&#1088;&#1077;&#1082;&#1086;&#1084;&#1077;&#1085;&#1076;&#1072;&#1094;&#1110;&#1111;/2010%20-%20&#1084;&#1072;&#1090;&#1077;&#1088;&#1110;&#1072;&#1083;&#1080;%20&#1057;&#1077;&#1088;&#1076;&#1102;&#1082;.doc" TargetMode="External"/><Relationship Id="rId9" Type="http://schemas.openxmlformats.org/officeDocument/2006/relationships/hyperlink" Target="&#1084;&#1077;&#1090;&#1086;&#1076;&#1080;&#1095;&#1085;&#1110;%20&#1088;&#1077;&#1082;&#1086;&#1084;&#1077;&#1085;&#1076;&#1072;&#1094;&#1110;&#1111;/&#1047;&#1073;&#1110;&#1088;&#1082;&#1072;%20&#1090;&#1074;&#1086;&#1088;&#1095;&#1080;&#1093;%20&#1088;&#1086;&#1073;&#1110;&#1090;%20&#1074;&#1095;&#1080;&#1090;&#1077;&#1083;&#1110;&#1074;%20-%20&#1089;&#1083;&#1091;&#1093;&#1072;&#1095;&#1110;&#1074;%20&#1082;&#1086;&#1088;&#1087;&#1086;&#1088;&#1072;&#1090;&#1080;&#1074;&#1085;&#1080;&#1093;%20&#1082;&#1091;&#1088;&#1089;&#1110;&#1074;,%20&#1071;&#1089;&#1080;&#1085;&#1091;&#1074;&#1072;&#1090;&#1072;,%20&#1082;&#1074;&#1110;&#1090;&#1077;&#1085;&#1100;%202009.doc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&#1084;&#1077;&#1090;&#1086;&#1076;&#1080;&#1095;&#1085;&#1110;%20&#1088;&#1077;&#1082;&#1086;&#1084;&#1077;&#1085;&#1076;&#1072;&#1094;&#1110;&#1111;/2010%20-%20&#1087;&#1088;&#1086;&#1077;&#1082;&#1090;%20&#1054;&#1044;.doc" TargetMode="External"/><Relationship Id="rId7" Type="http://schemas.openxmlformats.org/officeDocument/2006/relationships/image" Target="../media/image2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&#1084;&#1077;&#1090;&#1086;&#1076;&#1080;&#1095;&#1085;&#1110;%20&#1088;&#1077;&#1082;&#1086;&#1084;&#1077;&#1085;&#1076;&#1072;&#1094;&#1110;&#1111;/&#1060;&#1054;&#1056;%20&#1074;%20&#1096;&#1082;&#1086;&#1083;&#1110;.doc" TargetMode="External"/><Relationship Id="rId5" Type="http://schemas.openxmlformats.org/officeDocument/2006/relationships/hyperlink" Target="&#1084;&#1077;&#1090;&#1086;&#1076;&#1080;&#1095;&#1085;&#1110;%20&#1088;&#1077;&#1082;&#1086;&#1084;&#1077;&#1085;&#1076;&#1072;&#1094;&#1110;&#1111;/&#1084;&#1072;&#1081;&#1089;&#1090;&#1077;&#1088;-&#1082;&#1083;&#1072;&#1089;%20&#1058;&#1091;&#1088;&#1091;&#1085;&#1086;&#1074;&#1072;.docx" TargetMode="External"/><Relationship Id="rId4" Type="http://schemas.openxmlformats.org/officeDocument/2006/relationships/hyperlink" Target="&#1084;&#1077;&#1090;&#1086;&#1076;&#1080;&#1095;&#1085;&#1110;%20&#1088;&#1077;&#1082;&#1086;&#1084;&#1077;&#1085;&#1076;&#1072;&#1094;&#1110;&#1111;/&#1040;&#1085;&#1072;&#1083;&#1110;&#1079;%20%20&#1089;&#1086;&#1094;&#1110;&#1072;&#1083;&#1100;&#1085;&#1086;&#1075;&#1086;%20&#1076;&#1086;&#1089;&#1083;&#1110;&#1076;&#1078;&#1077;&#1085;&#1085;&#1103;%20&#1030;&#1084;&#1110;&#1076;&#1078;%20&#1096;&#1082;&#1086;&#1083;&#1080;%20&#1084;&#1072;&#1081;&#1073;&#1091;&#1090;&#1085;&#1100;&#1086;&#1075;&#1086;.docx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1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&#1082;&#1077;&#1088;&#1110;&#1074;&#1085;&#1110;%20&#1076;&#1086;&#1082;&#1091;&#1084;&#1077;&#1085;&#1090;&#1080;/&#1052;&#1072;&#1075;&#1110;&#1089;&#1090;&#1077;&#1088;&#1089;&#1100;&#1082;&#1072;%20&#1088;&#1086;&#1073;&#1086;&#1090;&#1072;%20-%20&#1058;&#1091;&#1088;&#1091;&#1085;&#1086;&#1074;&#1072;%20&#1030;.&#1041;..doc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&#1076;&#1088;&#1091;&#1082;&#1086;&#1074;&#1072;&#1085;&#1110;%20&#1088;&#1086;&#1073;&#1086;&#1090;&#1080;/&#1089;&#1090;&#1072;&#1090;&#1090;&#1103;%20&#1041;&#1110;&#1075;&#1091;&#1085;.docx" TargetMode="External"/><Relationship Id="rId7" Type="http://schemas.openxmlformats.org/officeDocument/2006/relationships/slide" Target="slide6.xml"/><Relationship Id="rId2" Type="http://schemas.openxmlformats.org/officeDocument/2006/relationships/hyperlink" Target="&#1076;&#1088;&#1091;&#1082;&#1086;&#1074;&#1072;&#1085;&#1110;%20&#1088;&#1086;&#1073;&#1086;&#1090;&#1080;/&#1047;&#1059;&#1041;&#1045;&#1053;&#1050;&#1054;%20&#1089;&#1090;&#1072;&#1090;&#1090;&#1103;%20&#1084;.%20&#1071;&#1089;&#1080;&#1085;&#1091;&#1074;&#1072;&#1090;&#1072;%20&#1047;&#1054;&#1064;%207.doc" TargetMode="External"/><Relationship Id="rId1" Type="http://schemas.openxmlformats.org/officeDocument/2006/relationships/slideLayout" Target="../slideLayouts/slideLayout14.xml"/><Relationship Id="rId6" Type="http://schemas.openxmlformats.org/officeDocument/2006/relationships/slide" Target="slide2.xml"/><Relationship Id="rId11" Type="http://schemas.openxmlformats.org/officeDocument/2006/relationships/slide" Target="slide9.xml"/><Relationship Id="rId5" Type="http://schemas.openxmlformats.org/officeDocument/2006/relationships/hyperlink" Target="&#1076;&#1088;&#1091;&#1082;&#1086;&#1074;&#1072;&#1085;&#1110;%20&#1088;&#1086;&#1073;&#1086;&#1090;&#1080;/&#1074;&#1080;&#1087;&#1088;&#1072;&#1074;&#1083;&#1077;&#1085;&#1072;%20&#1057;&#1090;&#1072;&#1090;&#1090;&#1090;&#1103;%20&#1051;&#1077;&#1086;&#1085;&#1086;&#1074;&#1072;%20&#1051;.&#1052;.%20&#1047;&#1054;&#1064;%20&#8470;7%20&#1071;&#1089;&#1080;&#1085;&#1091;&#1074;&#1072;&#1090;&#1072;.doc" TargetMode="External"/><Relationship Id="rId10" Type="http://schemas.openxmlformats.org/officeDocument/2006/relationships/slide" Target="slide7.xml"/><Relationship Id="rId4" Type="http://schemas.openxmlformats.org/officeDocument/2006/relationships/hyperlink" Target="&#1076;&#1088;&#1091;&#1082;&#1086;&#1074;&#1072;&#1085;&#1110;%20&#1088;&#1086;&#1073;&#1086;&#1090;&#1080;/&#1089;&#1090;&#1072;&#1090;&#1090;&#1103;-&#1074;&#1080;&#1089;&#1090;&#1091;&#1087;%20&#1030;&#1074;&#1072;&#1089;&#1102;&#1082;.docx" TargetMode="External"/><Relationship Id="rId9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>
          <a:xfrm>
            <a:off x="3581400" y="260648"/>
            <a:ext cx="5105400" cy="2451021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latin typeface="Mistral" pitchFamily="66" charset="0"/>
              </a:rPr>
              <a:t>Бестселер</a:t>
            </a:r>
            <a:r>
              <a:rPr lang="ru-RU" sz="5400" b="1" dirty="0" smtClean="0">
                <a:latin typeface="Mistral" pitchFamily="66" charset="0"/>
              </a:rPr>
              <a:t> сучасної педагогіки</a:t>
            </a:r>
            <a:endParaRPr lang="uk-UA" sz="5400" b="1" dirty="0">
              <a:latin typeface="Mistral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4077072"/>
            <a:ext cx="7315200" cy="914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Найкраще від педагогів Ясинуватської загальноосвітньої школи І-ІІ ступенів №7 Ясинуватської міської ради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95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424936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10</a:t>
            </a:fld>
            <a:endParaRPr kumimoji="0" lang="uk-U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9376" y="-675456"/>
            <a:ext cx="3428851" cy="421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9506" y="48956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>
                <a:latin typeface="Comic Sans MS" pitchFamily="66" charset="0"/>
              </a:rPr>
              <a:t>Турбота</a:t>
            </a:r>
            <a:r>
              <a:rPr lang="ru-RU" b="1" dirty="0">
                <a:latin typeface="Comic Sans MS" pitchFamily="66" charset="0"/>
              </a:rPr>
              <a:t> про </a:t>
            </a:r>
            <a:r>
              <a:rPr lang="ru-RU" b="1" dirty="0" err="1">
                <a:latin typeface="Comic Sans MS" pitchFamily="66" charset="0"/>
              </a:rPr>
              <a:t>здоров’я</a:t>
            </a:r>
            <a:r>
              <a:rPr lang="ru-RU" b="1" dirty="0">
                <a:latin typeface="Comic Sans MS" pitchFamily="66" charset="0"/>
              </a:rPr>
              <a:t> і </a:t>
            </a:r>
            <a:r>
              <a:rPr lang="ru-RU" b="1" dirty="0" err="1">
                <a:latin typeface="Comic Sans MS" pitchFamily="66" charset="0"/>
              </a:rPr>
              <a:t>фізичне</a:t>
            </a:r>
            <a:r>
              <a:rPr lang="ru-RU" b="1" dirty="0">
                <a:latin typeface="Comic Sans MS" pitchFamily="66" charset="0"/>
              </a:rPr>
              <a:t> </a:t>
            </a:r>
            <a:r>
              <a:rPr lang="ru-RU" b="1" dirty="0" err="1">
                <a:latin typeface="Comic Sans MS" pitchFamily="66" charset="0"/>
              </a:rPr>
              <a:t>виховання</a:t>
            </a:r>
            <a:r>
              <a:rPr lang="ru-RU" b="1" dirty="0">
                <a:latin typeface="Comic Sans MS" pitchFamily="66" charset="0"/>
              </a:rPr>
              <a:t> </a:t>
            </a:r>
            <a:r>
              <a:rPr lang="ru-RU" b="1" dirty="0" err="1">
                <a:latin typeface="Comic Sans MS" pitchFamily="66" charset="0"/>
              </a:rPr>
              <a:t>школярів</a:t>
            </a:r>
            <a:r>
              <a:rPr lang="ru-RU" b="1" dirty="0">
                <a:latin typeface="Comic Sans MS" pitchFamily="66" charset="0"/>
              </a:rPr>
              <a:t> у </a:t>
            </a:r>
            <a:r>
              <a:rPr lang="ru-RU" b="1" dirty="0" err="1">
                <a:latin typeface="Comic Sans MS" pitchFamily="66" charset="0"/>
              </a:rPr>
              <a:t>педагогічній</a:t>
            </a:r>
            <a:endParaRPr lang="ru-RU" b="1" dirty="0">
              <a:latin typeface="Comic Sans MS" pitchFamily="66" charset="0"/>
            </a:endParaRPr>
          </a:p>
          <a:p>
            <a:r>
              <a:rPr lang="ru-RU" b="1" dirty="0" err="1">
                <a:latin typeface="Comic Sans MS" pitchFamily="66" charset="0"/>
              </a:rPr>
              <a:t>спадщині</a:t>
            </a:r>
            <a:r>
              <a:rPr lang="ru-RU" b="1" dirty="0">
                <a:latin typeface="Comic Sans MS" pitchFamily="66" charset="0"/>
              </a:rPr>
              <a:t> В. </a:t>
            </a:r>
            <a:r>
              <a:rPr lang="ru-RU" b="1" dirty="0" err="1">
                <a:latin typeface="Comic Sans MS" pitchFamily="66" charset="0"/>
              </a:rPr>
              <a:t>Сухомлинського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4998" y="192862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omic Sans MS" pitchFamily="66" charset="0"/>
              </a:rPr>
              <a:t>2012 рік:</a:t>
            </a:r>
            <a:endParaRPr lang="uk-UA" b="1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4998" y="1433073"/>
            <a:ext cx="5073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Comic Sans MS" pitchFamily="66" charset="0"/>
              </a:rPr>
              <a:t>Компетентнісний потенціал освітньої галузі української мови та літератури засобами індивідуальних освітніх маршрутів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26160" y="1928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«Школа життєвого успіху</a:t>
            </a:r>
            <a:r>
              <a:rPr lang="en-US" b="1" dirty="0" smtClean="0">
                <a:solidFill>
                  <a:srgbClr val="262626"/>
                </a:solidFill>
                <a:latin typeface="Comic Sans MS" pitchFamily="66" charset="0"/>
              </a:rPr>
              <a:t> </a:t>
            </a:r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»</a:t>
            </a:r>
            <a:r>
              <a:rPr lang="en-US" b="1" dirty="0" smtClean="0">
                <a:solidFill>
                  <a:srgbClr val="262626"/>
                </a:solidFill>
                <a:latin typeface="Comic Sans MS" pitchFamily="66" charset="0"/>
              </a:rPr>
              <a:t> </a:t>
            </a:r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-</a:t>
            </a:r>
            <a:endParaRPr lang="uk-UA" b="1" dirty="0">
              <a:solidFill>
                <a:srgbClr val="262626"/>
              </a:solidFill>
              <a:latin typeface="Comic Sans MS" pitchFamily="66" charset="0"/>
            </a:endParaRPr>
          </a:p>
          <a:p>
            <a:pPr lvl="0"/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втілення  здоров</a:t>
            </a:r>
            <a:r>
              <a:rPr lang="en-US" b="1" dirty="0" smtClean="0">
                <a:solidFill>
                  <a:srgbClr val="262626"/>
                </a:solidFill>
                <a:latin typeface="Comic Sans MS" pitchFamily="66" charset="0"/>
              </a:rPr>
              <a:t>’</a:t>
            </a:r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язберігаючих ідей В. О. Сухомлинського</a:t>
            </a:r>
            <a:endParaRPr lang="uk-UA" b="1" dirty="0">
              <a:solidFill>
                <a:srgbClr val="262626"/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72687" y="35800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Школа життєвого успіху – шлях до самореалізації дитини</a:t>
            </a:r>
            <a:endParaRPr lang="uk-UA" b="1" dirty="0"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9506" y="3541602"/>
            <a:ext cx="24192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Comic Sans MS" pitchFamily="66" charset="0"/>
              </a:rPr>
              <a:t>Бессонная ночь</a:t>
            </a:r>
            <a:r>
              <a:rPr lang="uk-UA" b="1" dirty="0">
                <a:latin typeface="Comic Sans MS" pitchFamily="66" charset="0"/>
              </a:rPr>
              <a:t> </a:t>
            </a:r>
            <a:endParaRPr lang="uk-UA" b="1" dirty="0" smtClean="0">
              <a:latin typeface="Comic Sans MS" pitchFamily="66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Comic Sans MS" pitchFamily="66" charset="0"/>
              </a:rPr>
              <a:t>молодого </a:t>
            </a:r>
            <a:r>
              <a:rPr lang="uk-UA" b="1" dirty="0">
                <a:latin typeface="Comic Sans MS" pitchFamily="66" charset="0"/>
              </a:rPr>
              <a:t>педагога</a:t>
            </a:r>
            <a:endParaRPr lang="uk-UA" dirty="0"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7743" y="2492896"/>
            <a:ext cx="3847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b="1" dirty="0" smtClean="0">
                <a:solidFill>
                  <a:srgbClr val="262626"/>
                </a:solidFill>
                <a:latin typeface="Comic Sans MS" pitchFamily="66" charset="0"/>
              </a:rPr>
              <a:t>Комунікативно-ситуативні </a:t>
            </a:r>
          </a:p>
          <a:p>
            <a:r>
              <a:rPr b="1" dirty="0" smtClean="0">
                <a:solidFill>
                  <a:srgbClr val="262626"/>
                </a:solidFill>
                <a:latin typeface="Comic Sans MS" pitchFamily="66" charset="0"/>
              </a:rPr>
              <a:t>завдання на уроках математики</a:t>
            </a:r>
            <a:endParaRPr b="1" dirty="0">
              <a:solidFill>
                <a:srgbClr val="262626"/>
              </a:solidFill>
              <a:latin typeface="Comic Sans MS" pitchFamily="66" charset="0"/>
            </a:endParaRPr>
          </a:p>
        </p:txBody>
      </p:sp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734" y="291783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981" y="1433073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206" y="2633402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345" y="3611563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03" y="4226405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61" y="5229200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84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4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/>
              </a:rPr>
              <a:t>Комунікативно-ситуативні </a:t>
            </a:r>
            <a:br>
              <a:rPr lang="uk-UA" sz="24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/>
              </a:rPr>
            </a:br>
            <a:r>
              <a:rPr lang="uk-UA" sz="24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/>
              </a:rPr>
              <a:t>завдання на уроках </a:t>
            </a:r>
            <a:r>
              <a:rPr lang="uk-UA" sz="2400" b="1" dirty="0" smtClean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/>
              </a:rPr>
              <a:t>математики</a:t>
            </a:r>
            <a:endParaRPr lang="uk-UA" sz="5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640960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11</a:t>
            </a:fld>
            <a:endParaRPr kumimoji="0" lang="uk-UA"/>
          </a:p>
        </p:txBody>
      </p:sp>
      <p:sp>
        <p:nvSpPr>
          <p:cNvPr id="2" name="Вертикальный текс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latin typeface="Comic Sans MS" pitchFamily="66" charset="0"/>
              </a:rPr>
              <a:t>Автор: </a:t>
            </a:r>
            <a:r>
              <a:rPr lang="uk-UA" sz="2400" dirty="0" smtClean="0">
                <a:latin typeface="Comic Sans MS" pitchFamily="66" charset="0"/>
              </a:rPr>
              <a:t>Бублик Людмила Миколаївна, вчитель математики ЗОШ І-ІІ ступенів №7, спеціаліст вищої категорії</a:t>
            </a:r>
          </a:p>
          <a:p>
            <a:pPr marL="0" indent="0">
              <a:buNone/>
            </a:pPr>
            <a:r>
              <a:rPr lang="uk-UA" sz="2400" b="1" dirty="0" smtClean="0">
                <a:latin typeface="Comic Sans MS" pitchFamily="66" charset="0"/>
              </a:rPr>
              <a:t>Надруковано: </a:t>
            </a:r>
            <a:r>
              <a:rPr lang="uk-UA" sz="2400" dirty="0" smtClean="0">
                <a:latin typeface="Comic Sans MS" pitchFamily="66" charset="0"/>
              </a:rPr>
              <a:t>електронний журнал «Золоті сторінки педагогіки», 2012 рік, травень</a:t>
            </a:r>
          </a:p>
          <a:p>
            <a:pPr marL="0" indent="0">
              <a:buNone/>
            </a:pPr>
            <a:r>
              <a:rPr lang="uk-UA" sz="2400" b="1" dirty="0" smtClean="0">
                <a:latin typeface="Comic Sans MS" pitchFamily="66" charset="0"/>
              </a:rPr>
              <a:t>Анотація: </a:t>
            </a:r>
            <a:r>
              <a:rPr lang="uk-UA" sz="2400" dirty="0" smtClean="0">
                <a:latin typeface="Comic Sans MS" pitchFamily="66" charset="0"/>
              </a:rPr>
              <a:t>матеріали з досвіду застосування комунікативно-ситуативних завдань на уроках математики, що забезпечують стійку мотивацію на уроках. Стаття може бути використана методистами, вчителями-предметниками для оновлення змісту навчальної діяльності на уроках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782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Компетентнісний потенціал освітньої галузі української мови та літератури засобами індивідуальних освітніх </a:t>
            </a:r>
            <a:r>
              <a:rPr lang="uk-UA" sz="1800" b="1" dirty="0" smtClean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маршрутів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Зубенко Світлана Віталіївна, </a:t>
            </a:r>
            <a:r>
              <a:rPr lang="uk-UA" dirty="0">
                <a:latin typeface="Comic Sans MS" pitchFamily="66" charset="0"/>
              </a:rPr>
              <a:t>вчитель </a:t>
            </a:r>
            <a:r>
              <a:rPr lang="uk-UA" dirty="0" smtClean="0">
                <a:latin typeface="Comic Sans MS" pitchFamily="66" charset="0"/>
              </a:rPr>
              <a:t>української мови та літератури </a:t>
            </a:r>
            <a:r>
              <a:rPr lang="uk-UA" dirty="0">
                <a:latin typeface="Comic Sans MS" pitchFamily="66" charset="0"/>
              </a:rPr>
              <a:t>ЗОШ І-ІІ ступенів №7, спеціаліст вищої категорії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Надруковано: </a:t>
            </a:r>
            <a:r>
              <a:rPr lang="uk-UA" dirty="0" smtClean="0">
                <a:latin typeface="Comic Sans MS" pitchFamily="66" charset="0"/>
              </a:rPr>
              <a:t>матеріали</a:t>
            </a:r>
            <a:r>
              <a:rPr lang="uk-UA" b="1" dirty="0" smtClean="0">
                <a:latin typeface="Comic Sans MS" pitchFamily="66" charset="0"/>
              </a:rPr>
              <a:t> </a:t>
            </a:r>
            <a:r>
              <a:rPr lang="uk-UA" dirty="0" smtClean="0">
                <a:latin typeface="Comic Sans MS" pitchFamily="66" charset="0"/>
              </a:rPr>
              <a:t>Всеукраїнської науково-пошукової конференції «Компетентнісні </a:t>
            </a:r>
            <a:r>
              <a:rPr lang="uk-UA" dirty="0">
                <a:latin typeface="Comic Sans MS" pitchFamily="66" charset="0"/>
              </a:rPr>
              <a:t>засади державного стандарту початкової, базової і повної загальної середньої освіти</a:t>
            </a:r>
            <a:r>
              <a:rPr lang="uk-UA" dirty="0" smtClean="0">
                <a:latin typeface="Comic Sans MS" pitchFamily="66" charset="0"/>
              </a:rPr>
              <a:t>», 2012 рік, жовтень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стаття містить матеріал з досвіду впровадження індивідуальних освітніх маршрутів та технологію їх застосування. Надані зразки технологічних карт вчителя та документи освітнього маршруту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12</a:t>
            </a:fld>
            <a:endParaRPr kumimoji="0" lang="uk-UA"/>
          </a:p>
        </p:txBody>
      </p:sp>
    </p:spTree>
    <p:extLst>
      <p:ext uri="{BB962C8B-B14F-4D97-AF65-F5344CB8AC3E}">
        <p14:creationId xmlns:p14="http://schemas.microsoft.com/office/powerpoint/2010/main" val="175594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«Школа життєвого успіху » -</a:t>
            </a:r>
            <a:b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</a:b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втілення  </a:t>
            </a:r>
            <a:r>
              <a:rPr lang="uk-UA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здоров’язберігаючих</a:t>
            </a: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ідей В. О. Сухомлинського</a:t>
            </a:r>
            <a:endParaRPr lang="uk-UA" sz="1800" b="1" dirty="0">
              <a:solidFill>
                <a:srgbClr val="262626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Лупеєва Тетяна Вікторівна, </a:t>
            </a:r>
            <a:r>
              <a:rPr lang="uk-UA" dirty="0">
                <a:latin typeface="Comic Sans MS" pitchFamily="66" charset="0"/>
              </a:rPr>
              <a:t>вчитель </a:t>
            </a:r>
            <a:r>
              <a:rPr lang="uk-UA" dirty="0" smtClean="0">
                <a:latin typeface="Comic Sans MS" pitchFamily="66" charset="0"/>
              </a:rPr>
              <a:t>початкових класів ЗОШ </a:t>
            </a:r>
            <a:r>
              <a:rPr lang="uk-UA" dirty="0">
                <a:latin typeface="Comic Sans MS" pitchFamily="66" charset="0"/>
              </a:rPr>
              <a:t>І-ІІ ступенів №7, спеціаліст </a:t>
            </a:r>
            <a:r>
              <a:rPr lang="uk-UA" dirty="0" smtClean="0">
                <a:latin typeface="Comic Sans MS" pitchFamily="66" charset="0"/>
              </a:rPr>
              <a:t>першої </a:t>
            </a:r>
            <a:r>
              <a:rPr lang="uk-UA" dirty="0">
                <a:latin typeface="Comic Sans MS" pitchFamily="66" charset="0"/>
              </a:rPr>
              <a:t>категорії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Надруковано: </a:t>
            </a:r>
            <a:r>
              <a:rPr lang="uk-UA" dirty="0" smtClean="0">
                <a:latin typeface="Comic Sans MS" pitchFamily="66" charset="0"/>
              </a:rPr>
              <a:t>матеріали</a:t>
            </a:r>
            <a:r>
              <a:rPr lang="uk-UA" b="1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V </a:t>
            </a:r>
            <a:r>
              <a:rPr lang="uk-UA" dirty="0" smtClean="0">
                <a:latin typeface="Comic Sans MS" pitchFamily="66" charset="0"/>
              </a:rPr>
              <a:t>Міжнародних </a:t>
            </a:r>
            <a:r>
              <a:rPr lang="uk-UA" dirty="0">
                <a:latin typeface="Comic Sans MS" pitchFamily="66" charset="0"/>
              </a:rPr>
              <a:t>та </a:t>
            </a:r>
            <a:r>
              <a:rPr lang="en-US" dirty="0">
                <a:latin typeface="Comic Sans MS" pitchFamily="66" charset="0"/>
              </a:rPr>
              <a:t>XIX </a:t>
            </a:r>
            <a:r>
              <a:rPr lang="uk-UA" dirty="0" smtClean="0">
                <a:latin typeface="Comic Sans MS" pitchFamily="66" charset="0"/>
              </a:rPr>
              <a:t>Всеукраїнських педагогічних читань «</a:t>
            </a:r>
            <a:r>
              <a:rPr lang="uk-UA" dirty="0">
                <a:latin typeface="Comic Sans MS" pitchFamily="66" charset="0"/>
              </a:rPr>
              <a:t>Василь Сухомлинський у діалозі з сучасністю</a:t>
            </a:r>
            <a:r>
              <a:rPr lang="uk-UA" dirty="0" smtClean="0">
                <a:latin typeface="Comic Sans MS" pitchFamily="66" charset="0"/>
              </a:rPr>
              <a:t>: </a:t>
            </a:r>
            <a:r>
              <a:rPr lang="uk-UA" dirty="0">
                <a:latin typeface="Comic Sans MS" pitchFamily="66" charset="0"/>
              </a:rPr>
              <a:t>здоров’я через освіту</a:t>
            </a:r>
            <a:r>
              <a:rPr lang="uk-UA" dirty="0" smtClean="0">
                <a:latin typeface="Comic Sans MS" pitchFamily="66" charset="0"/>
              </a:rPr>
              <a:t>», 2012 рік, жовтень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у роботі показаний зв'язок ідеї «Школи життєвого успіху» та </a:t>
            </a:r>
            <a:r>
              <a:rPr lang="uk-UA" dirty="0" err="1" smtClean="0">
                <a:latin typeface="Comic Sans MS" pitchFamily="66" charset="0"/>
              </a:rPr>
              <a:t>здоровязберігаючих</a:t>
            </a:r>
            <a:r>
              <a:rPr lang="uk-UA" dirty="0" smtClean="0">
                <a:latin typeface="Comic Sans MS" pitchFamily="66" charset="0"/>
              </a:rPr>
              <a:t> ідей В. Сухомлинського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13</a:t>
            </a:fld>
            <a:endParaRPr kumimoji="0" lang="uk-UA" dirty="0"/>
          </a:p>
        </p:txBody>
      </p:sp>
    </p:spTree>
    <p:extLst>
      <p:ext uri="{BB962C8B-B14F-4D97-AF65-F5344CB8AC3E}">
        <p14:creationId xmlns:p14="http://schemas.microsoft.com/office/powerpoint/2010/main" val="281596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Школа життєвого успіху – шлях до самореалізації дитини</a:t>
            </a:r>
            <a:endParaRPr lang="ru-RU" sz="1800" b="1" dirty="0">
              <a:solidFill>
                <a:srgbClr val="262626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Турунова Інна Борисівна, заступник директора з НВР, вчитель біології ЗОШ </a:t>
            </a:r>
            <a:r>
              <a:rPr lang="uk-UA" dirty="0">
                <a:latin typeface="Comic Sans MS" pitchFamily="66" charset="0"/>
              </a:rPr>
              <a:t>І-ІІ ступенів №7, спеціаліст </a:t>
            </a:r>
            <a:r>
              <a:rPr lang="uk-UA" dirty="0" smtClean="0">
                <a:latin typeface="Comic Sans MS" pitchFamily="66" charset="0"/>
              </a:rPr>
              <a:t>вищої категорії, вчитель-методист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Надруковано: </a:t>
            </a:r>
            <a:r>
              <a:rPr lang="uk-UA" dirty="0">
                <a:latin typeface="Comic Sans MS" pitchFamily="66" charset="0"/>
              </a:rPr>
              <a:t>матеріали Всеукраїнської науково-пошукової конференції «Компетентнісні засади державного стандарту початкової, базової і повної загальної середньої освіти», 2012 рік, жовтень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у статті розкрито ідею «Школи життєвого успіху» через модернізацію виховної системи школи. Для класних керівників, педагогів-організаторів, адміністрації шкіл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14</a:t>
            </a:fld>
            <a:endParaRPr kumimoji="0" lang="uk-UA"/>
          </a:p>
        </p:txBody>
      </p:sp>
    </p:spTree>
    <p:extLst>
      <p:ext uri="{BB962C8B-B14F-4D97-AF65-F5344CB8AC3E}">
        <p14:creationId xmlns:p14="http://schemas.microsoft.com/office/powerpoint/2010/main" val="188907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Турбота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про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здоров’я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і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фізичне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виховання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школярів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у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педагогічній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/>
            </a:r>
            <a:b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</a:b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спадщині</a:t>
            </a:r>
            <a:r>
              <a:rPr lang="ru-RU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В. </a:t>
            </a:r>
            <a:r>
              <a:rPr lang="ru-RU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Сухомлинського</a:t>
            </a:r>
            <a:endParaRPr lang="ru-RU" sz="1800" b="1" dirty="0">
              <a:solidFill>
                <a:srgbClr val="262626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b="1" dirty="0" smtClean="0">
                <a:latin typeface="Comic Sans MS" pitchFamily="66" charset="0"/>
              </a:rPr>
              <a:t>творча група вчителів фізкультури та </a:t>
            </a:r>
            <a:r>
              <a:rPr lang="uk-UA" dirty="0" smtClean="0">
                <a:latin typeface="Comic Sans MS" pitchFamily="66" charset="0"/>
              </a:rPr>
              <a:t>Конєва Ірина Михайлівна, </a:t>
            </a:r>
            <a:r>
              <a:rPr lang="uk-UA" dirty="0">
                <a:latin typeface="Comic Sans MS" pitchFamily="66" charset="0"/>
              </a:rPr>
              <a:t>вчитель </a:t>
            </a:r>
            <a:r>
              <a:rPr lang="uk-UA" dirty="0" smtClean="0">
                <a:latin typeface="Comic Sans MS" pitchFamily="66" charset="0"/>
              </a:rPr>
              <a:t>фізкультури ЗОШ </a:t>
            </a:r>
            <a:r>
              <a:rPr lang="uk-UA" dirty="0">
                <a:latin typeface="Comic Sans MS" pitchFamily="66" charset="0"/>
              </a:rPr>
              <a:t>І-ІІ ступенів №7, спеціаліст </a:t>
            </a:r>
            <a:r>
              <a:rPr lang="uk-UA" dirty="0" smtClean="0">
                <a:latin typeface="Comic Sans MS" pitchFamily="66" charset="0"/>
              </a:rPr>
              <a:t>вищої категорії, старший учитель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Надруковано: </a:t>
            </a:r>
            <a:r>
              <a:rPr lang="uk-UA" dirty="0" err="1" smtClean="0">
                <a:latin typeface="Comic Sans MS" pitchFamily="66" charset="0"/>
              </a:rPr>
              <a:t>брошюра</a:t>
            </a:r>
            <a:r>
              <a:rPr lang="uk-UA" dirty="0" smtClean="0">
                <a:latin typeface="Comic Sans MS" pitchFamily="66" charset="0"/>
              </a:rPr>
              <a:t>, ОБЛІППО, </a:t>
            </a:r>
            <a:r>
              <a:rPr lang="uk-UA" dirty="0" err="1" smtClean="0">
                <a:latin typeface="Comic Sans MS" pitchFamily="66" charset="0"/>
              </a:rPr>
              <a:t>м.Донецьк</a:t>
            </a:r>
            <a:r>
              <a:rPr lang="uk-UA" dirty="0" smtClean="0">
                <a:latin typeface="Comic Sans MS" pitchFamily="66" charset="0"/>
              </a:rPr>
              <a:t>, 2012 рік 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>
                <a:latin typeface="Comic Sans MS" pitchFamily="66" charset="0"/>
              </a:rPr>
              <a:t>На основі аналізу науково-методичних досліджень сучасних науковців і </a:t>
            </a:r>
            <a:r>
              <a:rPr lang="uk-UA" dirty="0" smtClean="0">
                <a:latin typeface="Comic Sans MS" pitchFamily="66" charset="0"/>
              </a:rPr>
              <a:t>педагогів </a:t>
            </a:r>
            <a:r>
              <a:rPr lang="uk-UA" dirty="0">
                <a:latin typeface="Comic Sans MS" pitchFamily="66" charset="0"/>
              </a:rPr>
              <a:t>педагогічної спадщини В. Сухомлинського висвітлено думки </a:t>
            </a:r>
            <a:r>
              <a:rPr lang="uk-UA" dirty="0" smtClean="0">
                <a:latin typeface="Comic Sans MS" pitchFamily="66" charset="0"/>
              </a:rPr>
              <a:t>видатного </a:t>
            </a:r>
            <a:r>
              <a:rPr lang="uk-UA" dirty="0">
                <a:latin typeface="Comic Sans MS" pitchFamily="66" charset="0"/>
              </a:rPr>
              <a:t>педагога, щодо проблеми збереження здоров’я </a:t>
            </a:r>
            <a:r>
              <a:rPr lang="uk-UA" dirty="0" smtClean="0">
                <a:latin typeface="Comic Sans MS" pitchFamily="66" charset="0"/>
              </a:rPr>
              <a:t>дитини. Розкрито </a:t>
            </a:r>
            <a:r>
              <a:rPr lang="uk-UA" dirty="0">
                <a:latin typeface="Comic Sans MS" pitchFamily="66" charset="0"/>
              </a:rPr>
              <a:t>психолого-педагогічні та </a:t>
            </a:r>
            <a:r>
              <a:rPr lang="uk-UA" dirty="0" err="1">
                <a:latin typeface="Comic Sans MS" pitchFamily="66" charset="0"/>
              </a:rPr>
              <a:t>медико-гігієнічні</a:t>
            </a:r>
            <a:r>
              <a:rPr lang="uk-UA" dirty="0">
                <a:latin typeface="Comic Sans MS" pitchFamily="66" charset="0"/>
              </a:rPr>
              <a:t> </a:t>
            </a:r>
            <a:r>
              <a:rPr lang="uk-UA" dirty="0" smtClean="0">
                <a:latin typeface="Comic Sans MS" pitchFamily="66" charset="0"/>
              </a:rPr>
              <a:t>засади </a:t>
            </a:r>
            <a:r>
              <a:rPr lang="uk-UA" dirty="0">
                <a:latin typeface="Comic Sans MS" pitchFamily="66" charset="0"/>
              </a:rPr>
              <a:t>організації </a:t>
            </a:r>
            <a:r>
              <a:rPr lang="uk-UA" dirty="0" smtClean="0">
                <a:latin typeface="Comic Sans MS" pitchFamily="66" charset="0"/>
              </a:rPr>
              <a:t>навчально-виховного </a:t>
            </a:r>
            <a:r>
              <a:rPr lang="uk-UA" dirty="0">
                <a:latin typeface="Comic Sans MS" pitchFamily="66" charset="0"/>
              </a:rPr>
              <a:t>процесу «</a:t>
            </a:r>
            <a:r>
              <a:rPr lang="uk-UA" dirty="0" err="1">
                <a:latin typeface="Comic Sans MS" pitchFamily="66" charset="0"/>
              </a:rPr>
              <a:t>Павлінської</a:t>
            </a:r>
            <a:r>
              <a:rPr lang="uk-UA" dirty="0">
                <a:latin typeface="Comic Sans MS" pitchFamily="66" charset="0"/>
              </a:rPr>
              <a:t> школи радості», </a:t>
            </a:r>
            <a:r>
              <a:rPr lang="uk-UA" dirty="0" smtClean="0">
                <a:latin typeface="Comic Sans MS" pitchFamily="66" charset="0"/>
              </a:rPr>
              <a:t>спрямованого </a:t>
            </a:r>
            <a:r>
              <a:rPr lang="uk-UA" dirty="0">
                <a:latin typeface="Comic Sans MS" pitchFamily="66" charset="0"/>
              </a:rPr>
              <a:t>на розвиток здорової дитини. 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15</a:t>
            </a:fld>
            <a:endParaRPr kumimoji="0" lang="uk-UA"/>
          </a:p>
        </p:txBody>
      </p:sp>
    </p:spTree>
    <p:extLst>
      <p:ext uri="{BB962C8B-B14F-4D97-AF65-F5344CB8AC3E}">
        <p14:creationId xmlns:p14="http://schemas.microsoft.com/office/powerpoint/2010/main" val="269657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uk-UA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Бессонная</a:t>
            </a: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</a:t>
            </a:r>
            <a:r>
              <a:rPr lang="uk-UA" sz="1800" b="1" dirty="0" err="1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ночь</a:t>
            </a: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 </a:t>
            </a:r>
            <a:b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</a:br>
            <a:r>
              <a:rPr lang="uk-UA" sz="1800" b="1" dirty="0">
                <a:solidFill>
                  <a:srgbClr val="262626"/>
                </a:solidFill>
                <a:latin typeface="Comic Sans MS" pitchFamily="66" charset="0"/>
                <a:ea typeface="+mn-ea"/>
                <a:cs typeface="+mn-cs"/>
                <a:hlinkClick r:id="rId2" action="ppaction://hlinkfile"/>
              </a:rPr>
              <a:t>молодого педагога</a:t>
            </a:r>
            <a:endParaRPr lang="uk-UA" sz="1800" b="1" dirty="0">
              <a:solidFill>
                <a:srgbClr val="262626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Хорошилова Ірина Геннадіївна, </a:t>
            </a:r>
            <a:r>
              <a:rPr lang="uk-UA" dirty="0">
                <a:latin typeface="Comic Sans MS" pitchFamily="66" charset="0"/>
              </a:rPr>
              <a:t>вчитель </a:t>
            </a:r>
            <a:r>
              <a:rPr lang="uk-UA" dirty="0" smtClean="0">
                <a:latin typeface="Comic Sans MS" pitchFamily="66" charset="0"/>
              </a:rPr>
              <a:t>початкових класів та іноземної мови у початкових класах ЗОШ </a:t>
            </a:r>
            <a:r>
              <a:rPr lang="uk-UA" dirty="0">
                <a:latin typeface="Comic Sans MS" pitchFamily="66" charset="0"/>
              </a:rPr>
              <a:t>І-ІІ ступенів №7, </a:t>
            </a:r>
            <a:r>
              <a:rPr lang="uk-UA" dirty="0" smtClean="0">
                <a:latin typeface="Comic Sans MS" pitchFamily="66" charset="0"/>
              </a:rPr>
              <a:t>спеціаліст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Надруковано: </a:t>
            </a:r>
            <a:r>
              <a:rPr lang="uk-UA" dirty="0" smtClean="0">
                <a:latin typeface="Comic Sans MS" pitchFamily="66" charset="0"/>
              </a:rPr>
              <a:t>матеріали</a:t>
            </a:r>
            <a:r>
              <a:rPr lang="uk-UA" b="1" dirty="0" smtClean="0">
                <a:latin typeface="Comic Sans MS" pitchFamily="66" charset="0"/>
              </a:rPr>
              <a:t> </a:t>
            </a:r>
            <a:r>
              <a:rPr lang="uk-UA" dirty="0" smtClean="0">
                <a:latin typeface="Comic Sans MS" pitchFamily="66" charset="0"/>
              </a:rPr>
              <a:t>творчого конкурсу «Педагогічний старт – 2012» </a:t>
            </a: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у римованій формі вчитель-початківець розповідає про проблеми та чинники діяльності сучасного молодого педагога. Для широкого загалу.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16</a:t>
            </a:fld>
            <a:endParaRPr kumimoji="0" lang="uk-UA"/>
          </a:p>
        </p:txBody>
      </p:sp>
    </p:spTree>
    <p:extLst>
      <p:ext uri="{BB962C8B-B14F-4D97-AF65-F5344CB8AC3E}">
        <p14:creationId xmlns:p14="http://schemas.microsoft.com/office/powerpoint/2010/main" val="407087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39551" y="6356350"/>
            <a:ext cx="7822323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</a:t>
            </a:r>
            <a:r>
              <a:rPr kumimoji="0" lang="ru-RU" dirty="0" smtClean="0"/>
              <a:t>Школа життєвого успіху</a:t>
            </a:r>
            <a:endParaRPr kumimoji="0"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17</a:t>
            </a:fld>
            <a:endParaRPr kumimoji="0" lang="uk-UA" dirty="0"/>
          </a:p>
        </p:txBody>
      </p:sp>
      <p:grpSp>
        <p:nvGrpSpPr>
          <p:cNvPr id="4" name="Group 23"/>
          <p:cNvGrpSpPr/>
          <p:nvPr/>
        </p:nvGrpSpPr>
        <p:grpSpPr>
          <a:xfrm>
            <a:off x="27360" y="54573"/>
            <a:ext cx="1616204" cy="2211213"/>
            <a:chOff x="6324600" y="1511497"/>
            <a:chExt cx="2057400" cy="2708434"/>
          </a:xfrm>
        </p:grpSpPr>
        <p:sp>
          <p:nvSpPr>
            <p:cNvPr id="5" name="Oval 4">
              <a:hlinkClick r:id="rId2" action="ppaction://hlinksldjump"/>
            </p:cNvPr>
            <p:cNvSpPr/>
            <p:nvPr/>
          </p:nvSpPr>
          <p:spPr>
            <a:xfrm>
              <a:off x="6324600" y="1997365"/>
              <a:ext cx="2057400" cy="2057399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21604" y="1511497"/>
              <a:ext cx="1219201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Методичні наробки та рекомендації</a:t>
              </a:r>
              <a:endParaRPr lang="uk-UA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8" name="Oval 20">
              <a:hlinkClick r:id="rId3" action="ppaction://hlinksldjump" highlightClick="1"/>
            </p:cNvPr>
            <p:cNvSpPr/>
            <p:nvPr/>
          </p:nvSpPr>
          <p:spPr>
            <a:xfrm>
              <a:off x="6585652" y="204908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2061977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R="6350">
              <a:spcAft>
                <a:spcPts val="0"/>
              </a:spcAft>
            </a:pPr>
            <a:r>
              <a:rPr lang="uk-UA" b="1" dirty="0" err="1">
                <a:latin typeface="Comic Sans MS"/>
                <a:ea typeface="Calibri"/>
                <a:cs typeface="Times New Roman"/>
                <a:hlinkClick r:id="rId4" action="ppaction://hlinkfile"/>
              </a:rPr>
              <a:t>Здоров’язберігаючі</a:t>
            </a:r>
            <a:r>
              <a:rPr lang="uk-UA" b="1" dirty="0">
                <a:latin typeface="Comic Sans MS"/>
                <a:ea typeface="Calibri"/>
                <a:cs typeface="Times New Roman"/>
                <a:hlinkClick r:id="rId4" action="ppaction://hlinkfile"/>
              </a:rPr>
              <a:t> технології в освітньому середовищі</a:t>
            </a:r>
            <a:endParaRPr lang="uk-UA" dirty="0"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97921" y="211843"/>
            <a:ext cx="33878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Comic Sans MS"/>
                <a:cs typeface="Times New Roman"/>
                <a:hlinkClick r:id="rId5" action="ppaction://hlinkfile"/>
              </a:rPr>
              <a:t>Педагогічний   практикум</a:t>
            </a:r>
            <a:endParaRPr lang="uk-UA" dirty="0">
              <a:hlinkClick r:id="rId5" action="ppaction://hlinkfile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Comic Sans MS"/>
                <a:cs typeface="Times New Roman"/>
                <a:hlinkClick r:id="rId5" action="ppaction://hlinkfile"/>
              </a:rPr>
              <a:t>«Ділове українське мовлення»</a:t>
            </a:r>
            <a:endParaRPr lang="uk-UA" dirty="0"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549809"/>
            <a:ext cx="3707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2385" algn="ctr">
              <a:spcAft>
                <a:spcPts val="0"/>
              </a:spcAft>
            </a:pPr>
            <a:r>
              <a:rPr lang="uk-UA" b="1" dirty="0">
                <a:latin typeface="Comic Sans MS"/>
                <a:ea typeface="Times New Roman"/>
                <a:hlinkClick r:id="rId6" action="ppaction://hlinkfile"/>
              </a:rPr>
              <a:t>ПРОЕКТ</a:t>
            </a:r>
            <a:endParaRPr lang="uk-UA" sz="1200" dirty="0">
              <a:latin typeface="Times New Roman"/>
              <a:ea typeface="Times New Roman"/>
              <a:hlinkClick r:id="rId6" action="ppaction://hlinkfile"/>
            </a:endParaRPr>
          </a:p>
          <a:p>
            <a:pPr marR="32385" algn="ctr">
              <a:spcAft>
                <a:spcPts val="0"/>
              </a:spcAft>
            </a:pPr>
            <a:r>
              <a:rPr lang="uk-UA" b="1" dirty="0">
                <a:latin typeface="Comic Sans MS"/>
                <a:ea typeface="Times New Roman"/>
                <a:hlinkClick r:id="rId6" action="ppaction://hlinkfile"/>
              </a:rPr>
              <a:t>індивідуальної освітньої</a:t>
            </a:r>
            <a:endParaRPr lang="uk-UA" sz="1200" dirty="0">
              <a:latin typeface="Times New Roman"/>
              <a:ea typeface="Times New Roman"/>
              <a:hlinkClick r:id="rId6" action="ppaction://hlinkfile"/>
            </a:endParaRPr>
          </a:p>
          <a:p>
            <a:pPr marR="32385" algn="ctr">
              <a:spcAft>
                <a:spcPts val="0"/>
              </a:spcAft>
            </a:pPr>
            <a:r>
              <a:rPr lang="uk-UA" b="1" dirty="0">
                <a:latin typeface="Comic Sans MS"/>
                <a:ea typeface="Times New Roman"/>
                <a:hlinkClick r:id="rId6" action="ppaction://hlinkfile"/>
              </a:rPr>
              <a:t>програми для обдарованих дітей</a:t>
            </a:r>
            <a:endParaRPr lang="uk-UA" sz="1200" dirty="0">
              <a:latin typeface="Times New Roman"/>
              <a:ea typeface="Times New Roman"/>
              <a:hlinkClick r:id="rId6" action="ppaction://hlinkfile"/>
            </a:endParaRPr>
          </a:p>
          <a:p>
            <a:pPr marR="34925" algn="ctr">
              <a:spcAft>
                <a:spcPts val="0"/>
              </a:spcAft>
            </a:pPr>
            <a:r>
              <a:rPr lang="uk-UA" b="1" dirty="0">
                <a:latin typeface="Comic Sans MS"/>
                <a:ea typeface="Times New Roman"/>
                <a:hlinkClick r:id="rId6" action="ppaction://hlinkfile"/>
              </a:rPr>
              <a:t> з української мови та </a:t>
            </a:r>
            <a:r>
              <a:rPr lang="uk-UA" b="1" dirty="0" smtClean="0">
                <a:latin typeface="Comic Sans MS"/>
                <a:ea typeface="Times New Roman"/>
                <a:hlinkClick r:id="rId6" action="ppaction://hlinkfile"/>
              </a:rPr>
              <a:t>літератури</a:t>
            </a:r>
            <a:endParaRPr lang="uk-UA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8344668" y="3013305"/>
            <a:ext cx="537195" cy="500435"/>
            <a:chOff x="5652120" y="2077628"/>
            <a:chExt cx="537195" cy="500435"/>
          </a:xfrm>
        </p:grpSpPr>
        <p:grpSp>
          <p:nvGrpSpPr>
            <p:cNvPr id="25" name="Group 9"/>
            <p:cNvGrpSpPr/>
            <p:nvPr/>
          </p:nvGrpSpPr>
          <p:grpSpPr>
            <a:xfrm>
              <a:off x="5652120" y="2077628"/>
              <a:ext cx="537195" cy="500435"/>
              <a:chOff x="762001" y="1946209"/>
              <a:chExt cx="2057400" cy="2057400"/>
            </a:xfrm>
          </p:grpSpPr>
          <p:sp>
            <p:nvSpPr>
              <p:cNvPr id="27" name="Oval 7"/>
              <p:cNvSpPr/>
              <p:nvPr/>
            </p:nvSpPr>
            <p:spPr>
              <a:xfrm>
                <a:off x="762001" y="1946209"/>
                <a:ext cx="2057400" cy="2057400"/>
              </a:xfrm>
              <a:prstGeom prst="ellipse">
                <a:avLst/>
              </a:prstGeom>
              <a:gradFill>
                <a:gsLst>
                  <a:gs pos="38000">
                    <a:srgbClr val="00B0F0"/>
                  </a:gs>
                  <a:gs pos="79000">
                    <a:srgbClr val="0065B0"/>
                  </a:gs>
                </a:gsLst>
                <a:path path="circle">
                  <a:fillToRect l="50000" t="50000" r="50000" b="50000"/>
                </a:path>
              </a:gradFill>
              <a:ln w="82550">
                <a:noFill/>
              </a:ln>
              <a:effectLst>
                <a:outerShdw blurRad="127000" dir="5400000" sx="90000" sy="-19000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>
                    <a:solidFill>
                      <a:prstClr val="white"/>
                    </a:solidFill>
                  </a:rPr>
                  <a:t>             </a:t>
                </a:r>
              </a:p>
            </p:txBody>
          </p:sp>
          <p:sp>
            <p:nvSpPr>
              <p:cNvPr id="28" name="Oval 8"/>
              <p:cNvSpPr/>
              <p:nvPr/>
            </p:nvSpPr>
            <p:spPr>
              <a:xfrm>
                <a:off x="1007328" y="1992354"/>
                <a:ext cx="1583472" cy="1295400"/>
              </a:xfrm>
              <a:prstGeom prst="ellipse">
                <a:avLst/>
              </a:prstGeom>
              <a:gradFill flip="none" rotWithShape="1">
                <a:gsLst>
                  <a:gs pos="63000">
                    <a:schemeClr val="bg1">
                      <a:alpha val="7000"/>
                    </a:schemeClr>
                  </a:gs>
                  <a:gs pos="72000">
                    <a:schemeClr val="bg1">
                      <a:alpha val="15000"/>
                    </a:schemeClr>
                  </a:gs>
                  <a:gs pos="91000">
                    <a:schemeClr val="bg1">
                      <a:alpha val="28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>
                    <a:solidFill>
                      <a:prstClr val="white"/>
                    </a:solidFill>
                  </a:rPr>
                  <a:t>       </a:t>
                </a:r>
              </a:p>
            </p:txBody>
          </p:sp>
        </p:grpSp>
        <p:pic>
          <p:nvPicPr>
            <p:cNvPr id="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905" y="2130941"/>
              <a:ext cx="422722" cy="422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273" y="1141039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7035968" y="5158131"/>
            <a:ext cx="537195" cy="500435"/>
            <a:chOff x="5652120" y="2077628"/>
            <a:chExt cx="537195" cy="500435"/>
          </a:xfrm>
        </p:grpSpPr>
        <p:grpSp>
          <p:nvGrpSpPr>
            <p:cNvPr id="31" name="Group 9"/>
            <p:cNvGrpSpPr/>
            <p:nvPr/>
          </p:nvGrpSpPr>
          <p:grpSpPr>
            <a:xfrm>
              <a:off x="5652120" y="2077628"/>
              <a:ext cx="537195" cy="500435"/>
              <a:chOff x="762001" y="1946209"/>
              <a:chExt cx="2057400" cy="2057400"/>
            </a:xfrm>
          </p:grpSpPr>
          <p:sp>
            <p:nvSpPr>
              <p:cNvPr id="33" name="Oval 7"/>
              <p:cNvSpPr/>
              <p:nvPr/>
            </p:nvSpPr>
            <p:spPr>
              <a:xfrm>
                <a:off x="762001" y="1946209"/>
                <a:ext cx="2057400" cy="2057400"/>
              </a:xfrm>
              <a:prstGeom prst="ellipse">
                <a:avLst/>
              </a:prstGeom>
              <a:gradFill>
                <a:gsLst>
                  <a:gs pos="38000">
                    <a:srgbClr val="00B0F0"/>
                  </a:gs>
                  <a:gs pos="79000">
                    <a:srgbClr val="0065B0"/>
                  </a:gs>
                </a:gsLst>
                <a:path path="circle">
                  <a:fillToRect l="50000" t="50000" r="50000" b="50000"/>
                </a:path>
              </a:gradFill>
              <a:ln w="82550">
                <a:noFill/>
              </a:ln>
              <a:effectLst>
                <a:outerShdw blurRad="127000" dir="5400000" sx="90000" sy="-19000" rotWithShape="0">
                  <a:prstClr val="black">
                    <a:alpha val="11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>
                    <a:solidFill>
                      <a:prstClr val="white"/>
                    </a:solidFill>
                  </a:rPr>
                  <a:t>             </a:t>
                </a:r>
              </a:p>
            </p:txBody>
          </p:sp>
          <p:sp>
            <p:nvSpPr>
              <p:cNvPr id="34" name="Oval 8"/>
              <p:cNvSpPr/>
              <p:nvPr/>
            </p:nvSpPr>
            <p:spPr>
              <a:xfrm>
                <a:off x="1007328" y="1992354"/>
                <a:ext cx="1583472" cy="1295400"/>
              </a:xfrm>
              <a:prstGeom prst="ellipse">
                <a:avLst/>
              </a:prstGeom>
              <a:gradFill flip="none" rotWithShape="1">
                <a:gsLst>
                  <a:gs pos="63000">
                    <a:schemeClr val="bg1">
                      <a:alpha val="7000"/>
                    </a:schemeClr>
                  </a:gs>
                  <a:gs pos="72000">
                    <a:schemeClr val="bg1">
                      <a:alpha val="15000"/>
                    </a:schemeClr>
                  </a:gs>
                  <a:gs pos="91000">
                    <a:schemeClr val="bg1">
                      <a:alpha val="28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>
                    <a:solidFill>
                      <a:prstClr val="white"/>
                    </a:solidFill>
                  </a:rPr>
                  <a:t>       </a:t>
                </a:r>
              </a:p>
            </p:txBody>
          </p:sp>
        </p:grpSp>
        <p:pic>
          <p:nvPicPr>
            <p:cNvPr id="32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905" y="2130941"/>
              <a:ext cx="422722" cy="422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6" name="Полилиния 45"/>
          <p:cNvSpPr/>
          <p:nvPr/>
        </p:nvSpPr>
        <p:spPr>
          <a:xfrm>
            <a:off x="8039100" y="6096000"/>
            <a:ext cx="0" cy="635000"/>
          </a:xfrm>
          <a:custGeom>
            <a:avLst/>
            <a:gdLst>
              <a:gd name="connsiteX0" fmla="*/ 0 w 0"/>
              <a:gd name="connsiteY0" fmla="*/ 0 h 635000"/>
              <a:gd name="connsiteX1" fmla="*/ 0 w 0"/>
              <a:gd name="connsiteY1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35000">
                <a:moveTo>
                  <a:pt x="0" y="0"/>
                </a:moveTo>
                <a:lnTo>
                  <a:pt x="0" y="6350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Прямоугольник 52"/>
          <p:cNvSpPr/>
          <p:nvPr/>
        </p:nvSpPr>
        <p:spPr>
          <a:xfrm>
            <a:off x="120656" y="3182073"/>
            <a:ext cx="4572000" cy="46185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0510" algn="ctr">
              <a:lnSpc>
                <a:spcPct val="150000"/>
              </a:lnSpc>
            </a:pPr>
            <a:r>
              <a:rPr lang="uk-UA" b="1" dirty="0" smtClean="0">
                <a:effectLst/>
                <a:latin typeface="Comic Sans MS" pitchFamily="66" charset="0"/>
                <a:hlinkClick r:id="rId9" action="ppaction://hlinkfile"/>
              </a:rPr>
              <a:t>Лабораторія творчих педагогів</a:t>
            </a:r>
            <a:endParaRPr lang="uk-UA" b="1" dirty="0">
              <a:effectLst/>
              <a:latin typeface="Comic Sans MS" pitchFamily="66" charset="0"/>
            </a:endParaRPr>
          </a:p>
        </p:txBody>
      </p:sp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77" y="2614130"/>
            <a:ext cx="744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9304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39551" y="6356350"/>
            <a:ext cx="7822323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</a:t>
            </a:r>
            <a:r>
              <a:rPr kumimoji="0" lang="ru-RU" dirty="0" smtClean="0"/>
              <a:t>Школа життєвого успіху</a:t>
            </a:r>
            <a:endParaRPr kumimoji="0" lang="uk-UA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18</a:t>
            </a:fld>
            <a:endParaRPr kumimoji="0" lang="uk-UA" dirty="0"/>
          </a:p>
        </p:txBody>
      </p:sp>
      <p:grpSp>
        <p:nvGrpSpPr>
          <p:cNvPr id="4" name="Group 23"/>
          <p:cNvGrpSpPr/>
          <p:nvPr/>
        </p:nvGrpSpPr>
        <p:grpSpPr>
          <a:xfrm>
            <a:off x="27360" y="54573"/>
            <a:ext cx="1616204" cy="2211213"/>
            <a:chOff x="6324600" y="1511497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97365"/>
              <a:ext cx="2057400" cy="2057399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21604" y="1511497"/>
              <a:ext cx="1219201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Методичні наробки та рекомендації</a:t>
              </a:r>
              <a:endParaRPr lang="uk-UA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8" name="Oval 20">
              <a:hlinkClick r:id="rId2" action="ppaction://hlinksldjump" highlightClick="1"/>
            </p:cNvPr>
            <p:cNvSpPr/>
            <p:nvPr/>
          </p:nvSpPr>
          <p:spPr>
            <a:xfrm>
              <a:off x="6585652" y="204908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218108" y="252808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Створення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освітніх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траєкторій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для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обдарованої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молоді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в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загальноосвітній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 smtClean="0">
                <a:latin typeface="Comic Sans MS" pitchFamily="66" charset="0"/>
                <a:hlinkClick r:id="rId3" action="ppaction://hlinkfile"/>
              </a:rPr>
              <a:t>школі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86181" y="4155907"/>
            <a:ext cx="4572000" cy="8773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0510" algn="ctr">
              <a:lnSpc>
                <a:spcPct val="150000"/>
              </a:lnSpc>
            </a:pPr>
            <a:r>
              <a:rPr lang="uk-UA" b="1" dirty="0" smtClean="0">
                <a:latin typeface="Comic Sans MS" pitchFamily="66" charset="0"/>
                <a:hlinkClick r:id="rId4" action="ppaction://hlinkfile"/>
              </a:rPr>
              <a:t>Соціальне </a:t>
            </a:r>
            <a:r>
              <a:rPr lang="uk-UA" b="1" dirty="0">
                <a:latin typeface="Comic Sans MS" pitchFamily="66" charset="0"/>
                <a:hlinkClick r:id="rId4" action="ppaction://hlinkfile"/>
              </a:rPr>
              <a:t>дослідження</a:t>
            </a:r>
            <a:endParaRPr lang="uk-UA" dirty="0">
              <a:latin typeface="Comic Sans MS" pitchFamily="66" charset="0"/>
              <a:hlinkClick r:id="rId4" action="ppaction://hlinkfile"/>
            </a:endParaRPr>
          </a:p>
          <a:p>
            <a:pPr indent="270510" algn="ctr">
              <a:lnSpc>
                <a:spcPct val="150000"/>
              </a:lnSpc>
            </a:pPr>
            <a:r>
              <a:rPr lang="uk-UA" b="1" dirty="0">
                <a:latin typeface="Comic Sans MS" pitchFamily="66" charset="0"/>
                <a:hlinkClick r:id="rId4" action="ppaction://hlinkfile"/>
              </a:rPr>
              <a:t>«Імідж школи майбутнього»</a:t>
            </a:r>
            <a:endParaRPr lang="uk-UA" dirty="0">
              <a:effectLst/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69966" y="501009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Comic Sans MS" pitchFamily="66" charset="0"/>
                <a:ea typeface="Calibri"/>
                <a:cs typeface="Times New Roman"/>
                <a:hlinkClick r:id="rId5" action="ppaction://hlinkfile"/>
              </a:rPr>
              <a:t>Майстер-клас з викладання  уроку в технології критичного мислення</a:t>
            </a:r>
            <a:endParaRPr lang="uk-UA" sz="2800" b="1" dirty="0">
              <a:latin typeface="Comic Sans MS" pitchFamily="66" charset="0"/>
              <a:ea typeface="Calibri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2608" y="4897492"/>
            <a:ext cx="2903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atin typeface="Comic Sans MS" pitchFamily="66" charset="0"/>
                <a:hlinkClick r:id="rId6" action="ppaction://hlinkfile"/>
              </a:rPr>
              <a:t>Фізкультурно-оздоровча</a:t>
            </a:r>
          </a:p>
          <a:p>
            <a:r>
              <a:rPr lang="uk-UA" b="1" dirty="0" smtClean="0">
                <a:latin typeface="Comic Sans MS" pitchFamily="66" charset="0"/>
                <a:hlinkClick r:id="rId6" action="ppaction://hlinkfile"/>
              </a:rPr>
              <a:t> робота в школі</a:t>
            </a:r>
            <a:endParaRPr lang="uk-UA" b="1" dirty="0">
              <a:latin typeface="Comic Sans MS" pitchFamily="66" charset="0"/>
            </a:endParaRPr>
          </a:p>
        </p:txBody>
      </p:sp>
      <p:pic>
        <p:nvPicPr>
          <p:cNvPr id="1029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948" y="892153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073" y="3464714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679" y="5181080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олилиния 45"/>
          <p:cNvSpPr/>
          <p:nvPr/>
        </p:nvSpPr>
        <p:spPr>
          <a:xfrm>
            <a:off x="8039100" y="6096000"/>
            <a:ext cx="0" cy="635000"/>
          </a:xfrm>
          <a:custGeom>
            <a:avLst/>
            <a:gdLst>
              <a:gd name="connsiteX0" fmla="*/ 0 w 0"/>
              <a:gd name="connsiteY0" fmla="*/ 0 h 635000"/>
              <a:gd name="connsiteX1" fmla="*/ 0 w 0"/>
              <a:gd name="connsiteY1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35000">
                <a:moveTo>
                  <a:pt x="0" y="0"/>
                </a:moveTo>
                <a:lnTo>
                  <a:pt x="0" y="6350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318126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693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Autofit/>
          </a:bodyPr>
          <a:lstStyle/>
          <a:p>
            <a:r>
              <a:rPr lang="uk-UA" sz="5400" dirty="0" smtClean="0">
                <a:latin typeface="Mistral" pitchFamily="66" charset="0"/>
              </a:rPr>
              <a:t>Бестселер сучасної педагогіки</a:t>
            </a:r>
            <a:endParaRPr lang="uk-UA" sz="5400" dirty="0">
              <a:latin typeface="Mistral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uk-UA" sz="4400" b="0" i="1" dirty="0" smtClean="0">
                <a:solidFill>
                  <a:srgbClr val="7BCF27"/>
                </a:solidFill>
                <a:latin typeface="Mistral" pitchFamily="66" charset="0"/>
              </a:rPr>
              <a:t>Кращі сторінки лише пишуться…….</a:t>
            </a:r>
            <a:endParaRPr lang="uk-UA" sz="8800" b="0" i="1" dirty="0">
              <a:latin typeface="Mistral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381000"/>
            <a:ext cx="7924800" cy="95976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/>
            <a:r>
              <a:rPr lang="uk-UA" sz="4000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rPr>
              <a:t>Напрямки методичної діяльності педагогів ЗОШ №7 «Школи життєвого успіху»</a:t>
            </a:r>
            <a:endParaRPr lang="uk-UA" sz="4000" dirty="0">
              <a:ln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3005910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uk-UA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Кожна робота – це натхнення, праця, постійне самовдосконалення…</a:t>
            </a:r>
            <a:endParaRPr lang="uk-UA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70374" y="1628126"/>
            <a:ext cx="2057400" cy="2708434"/>
            <a:chOff x="770374" y="162812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70374" y="1942012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62812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  <a:hlinkClick r:id="rId4" action="ppaction://hlinksldjump"/>
                </a:rPr>
                <a:t>1</a:t>
              </a:r>
              <a:endParaRPr lang="uk-UA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492896"/>
              <a:ext cx="1931160" cy="1080120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Шкільні документи для впровадження інновацій</a:t>
              </a:r>
              <a:endParaRPr lang="uk-UA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628126"/>
            <a:ext cx="2057400" cy="2708434"/>
            <a:chOff x="3543300" y="1566788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66788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  <a:hlinkClick r:id="rId5" action="ppaction://hlinksldjump"/>
                </a:rPr>
                <a:t>2</a:t>
              </a:r>
              <a:endParaRPr lang="uk-UA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Друковані статті вчителів школи</a:t>
              </a:r>
              <a:endParaRPr lang="uk-UA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0" name="Oval 19">
              <a:hlinkClick r:id="rId5" action="ppaction://hlinksldjump" highlightClick="1"/>
            </p:cNvPr>
            <p:cNvSpPr/>
            <p:nvPr/>
          </p:nvSpPr>
          <p:spPr>
            <a:xfrm>
              <a:off x="3775716" y="2019198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  <a:hlinkClick r:id="rId6" action="ppaction://hlinksldjump"/>
                </a:rPr>
                <a:t>3</a:t>
              </a:r>
              <a:endParaRPr lang="uk-UA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85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Методичні наробки та рекомендації</a:t>
              </a:r>
              <a:endParaRPr lang="uk-UA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>
              <a:hlinkClick r:id="rId6" action="ppaction://hlinksldjump" highlightClick="1"/>
            </p:cNvPr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519864" cy="365125"/>
          </a:xfrm>
        </p:spPr>
        <p:txBody>
          <a:bodyPr/>
          <a:lstStyle/>
          <a:p>
            <a:r>
              <a:rPr kumimoji="0" lang="ru-RU" b="1" i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i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i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i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i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i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i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2</a:t>
            </a:fld>
            <a:endParaRPr kumimoji="0" lang="uk-UA"/>
          </a:p>
        </p:txBody>
      </p:sp>
      <p:sp>
        <p:nvSpPr>
          <p:cNvPr id="9" name="Стрелка вправо 8">
            <a:hlinkClick r:id="rId7" action="ppaction://hlinksldjump" highlightClick="1"/>
          </p:cNvPr>
          <p:cNvSpPr/>
          <p:nvPr/>
        </p:nvSpPr>
        <p:spPr>
          <a:xfrm>
            <a:off x="7940804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920880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3</a:t>
            </a:fld>
            <a:endParaRPr kumimoji="0" lang="uk-UA"/>
          </a:p>
        </p:txBody>
      </p:sp>
      <p:grpSp>
        <p:nvGrpSpPr>
          <p:cNvPr id="8" name="Group 25"/>
          <p:cNvGrpSpPr/>
          <p:nvPr/>
        </p:nvGrpSpPr>
        <p:grpSpPr>
          <a:xfrm>
            <a:off x="329595" y="226688"/>
            <a:ext cx="3156745" cy="2524432"/>
            <a:chOff x="770374" y="1557456"/>
            <a:chExt cx="3567674" cy="2708434"/>
          </a:xfrm>
        </p:grpSpPr>
        <p:sp>
          <p:nvSpPr>
            <p:cNvPr id="9" name="Oval 5"/>
            <p:cNvSpPr/>
            <p:nvPr/>
          </p:nvSpPr>
          <p:spPr>
            <a:xfrm>
              <a:off x="770374" y="1942012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 fontScale="55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Шкільні документи для впровадження інновацій</a:t>
              </a:r>
              <a:endParaRPr lang="uk-UA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12" name="Oval 18">
              <a:hlinkClick r:id="rId2" action="ppaction://hlinksldjump" highlightClick="1"/>
            </p:cNvPr>
            <p:cNvSpPr/>
            <p:nvPr/>
          </p:nvSpPr>
          <p:spPr>
            <a:xfrm>
              <a:off x="2754576" y="203809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graphicFrame>
        <p:nvGraphicFramePr>
          <p:cNvPr id="15" name="Схема 14">
            <a:hlinkClick r:id="" action="ppaction://hlinkshowjump?jump=nextslide" highlightClick="1"/>
          </p:cNvPr>
          <p:cNvGraphicFramePr/>
          <p:nvPr>
            <p:extLst>
              <p:ext uri="{D42A27DB-BD31-4B8C-83A1-F6EECF244321}">
                <p14:modId xmlns:p14="http://schemas.microsoft.com/office/powerpoint/2010/main" val="1783240240"/>
              </p:ext>
            </p:extLst>
          </p:nvPr>
        </p:nvGraphicFramePr>
        <p:xfrm>
          <a:off x="1907704" y="-171400"/>
          <a:ext cx="7056784" cy="669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61048"/>
            <a:ext cx="1706563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3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80920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</a:t>
            </a:r>
            <a:r>
              <a:rPr kumimoji="0" lang="ru-RU" dirty="0" smtClean="0">
                <a:solidFill>
                  <a:srgbClr val="FF0000"/>
                </a:solidFill>
                <a:latin typeface="Mistral" pitchFamily="66" charset="0"/>
              </a:rPr>
              <a:t>  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uk-UA" smtClean="0"/>
              <a:pPr/>
              <a:t>4</a:t>
            </a:fld>
            <a:endParaRPr kumimoji="0" lang="uk-UA"/>
          </a:p>
        </p:txBody>
      </p:sp>
      <p:sp>
        <p:nvSpPr>
          <p:cNvPr id="4" name="TextBox 3"/>
          <p:cNvSpPr txBox="1"/>
          <p:nvPr/>
        </p:nvSpPr>
        <p:spPr>
          <a:xfrm>
            <a:off x="611561" y="692696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latin typeface="Comic Sans MS" pitchFamily="66" charset="0"/>
              </a:rPr>
              <a:t>	Дані документи розроблені адміністрацією навчального закладу. Вони є основними керуючими документами,що визначають основні напрямки діяльності школи з 2009 року: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b="1" dirty="0" smtClean="0">
                <a:latin typeface="Comic Sans MS" pitchFamily="66" charset="0"/>
              </a:rPr>
              <a:t>Робота школи в інноваційному режимі з класами повного дня;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b="1" dirty="0" smtClean="0">
                <a:latin typeface="Comic Sans MS" pitchFamily="66" charset="0"/>
              </a:rPr>
              <a:t>Самоосвітня діяльність кожного педагога для досягнення позитивних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Comic Sans MS" pitchFamily="66" charset="0"/>
              </a:rPr>
              <a:t>результатів роботи;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b="1" dirty="0" smtClean="0">
                <a:latin typeface="Comic Sans MS" pitchFamily="66" charset="0"/>
              </a:rPr>
              <a:t>Стратегічні зміни в навчальній діяльності: робота з обдарованими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Comic Sans MS" pitchFamily="66" charset="0"/>
              </a:rPr>
              <a:t>учнями;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uk-UA" b="1" dirty="0" smtClean="0">
                <a:latin typeface="Comic Sans MS" pitchFamily="66" charset="0"/>
              </a:rPr>
              <a:t>Зміни у виховній системі навчального закладу.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Comic Sans MS" pitchFamily="66" charset="0"/>
              </a:rPr>
              <a:t>  	Всі зазначені </a:t>
            </a:r>
            <a:r>
              <a:rPr lang="uk-UA" b="1" dirty="0" smtClean="0">
                <a:latin typeface="Comic Sans MS" pitchFamily="66" charset="0"/>
                <a:hlinkClick r:id="rId3" action="ppaction://hlinksldjump"/>
              </a:rPr>
              <a:t>документи</a:t>
            </a:r>
            <a:r>
              <a:rPr lang="uk-UA" b="1" dirty="0" smtClean="0">
                <a:latin typeface="Comic Sans MS" pitchFamily="66" charset="0"/>
              </a:rPr>
              <a:t> затверджені рішеннями шкільної педагогічної ради та узгоджені з управлінням освіти м. Ясинуватої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uk-UA" b="1" dirty="0" smtClean="0">
                <a:latin typeface="Comic Sans MS" pitchFamily="66" charset="0"/>
              </a:rPr>
              <a:t>та керівниками інноваційного проекту.</a:t>
            </a:r>
            <a:endParaRPr lang="uk-UA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2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11560" y="6381328"/>
            <a:ext cx="7920880" cy="365125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smtClean="0">
                <a:solidFill>
                  <a:srgbClr val="262626">
                    <a:tint val="75000"/>
                  </a:srgbClr>
                </a:solidFill>
              </a:rPr>
              <a:pPr/>
              <a:t>5</a:t>
            </a:fld>
            <a:endParaRPr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9718" y="428082"/>
            <a:ext cx="479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262626"/>
                </a:solidFill>
                <a:latin typeface="Comic Sans MS" pitchFamily="66" charset="0"/>
              </a:rPr>
              <a:t>2011 рік: </a:t>
            </a:r>
            <a:r>
              <a:rPr lang="ru-RU" b="1" dirty="0" err="1" smtClean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Розробка</a:t>
            </a:r>
            <a:r>
              <a:rPr lang="ru-RU" b="1" dirty="0" smtClean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 </a:t>
            </a:r>
            <a:r>
              <a:rPr lang="ru-RU" b="1" dirty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та </a:t>
            </a:r>
            <a:r>
              <a:rPr lang="ru-RU" b="1" dirty="0" err="1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впровадження</a:t>
            </a:r>
            <a:endParaRPr lang="ru-RU" b="1" dirty="0">
              <a:solidFill>
                <a:srgbClr val="262626"/>
              </a:solidFill>
              <a:latin typeface="Comic Sans MS" pitchFamily="66" charset="0"/>
              <a:hlinkClick r:id="rId2" action="ppaction://hlinkfile"/>
            </a:endParaRPr>
          </a:p>
          <a:p>
            <a:r>
              <a:rPr lang="ru-RU" b="1" dirty="0" err="1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індивідуальних</a:t>
            </a:r>
            <a:r>
              <a:rPr lang="ru-RU" b="1" dirty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 </a:t>
            </a:r>
            <a:r>
              <a:rPr lang="ru-RU" b="1" dirty="0" err="1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освітніх</a:t>
            </a:r>
            <a:r>
              <a:rPr lang="ru-RU" b="1" dirty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  </a:t>
            </a:r>
            <a:r>
              <a:rPr lang="ru-RU" b="1" dirty="0" err="1" smtClean="0">
                <a:solidFill>
                  <a:srgbClr val="262626"/>
                </a:solidFill>
                <a:latin typeface="Comic Sans MS" pitchFamily="66" charset="0"/>
                <a:hlinkClick r:id="rId2" action="ppaction://hlinkfile"/>
              </a:rPr>
              <a:t>маршрутів</a:t>
            </a:r>
            <a:endParaRPr lang="ru-RU" b="1" dirty="0">
              <a:solidFill>
                <a:srgbClr val="262626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99060" y="23726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2011 рік: </a:t>
            </a:r>
            <a:r>
              <a:rPr lang="ru-RU" b="1" dirty="0" smtClean="0">
                <a:latin typeface="Comic Sans MS" pitchFamily="66" charset="0"/>
                <a:hlinkClick r:id="rId3" action="ppaction://hlinkfile"/>
              </a:rPr>
              <a:t>Шляхи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подолання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проблем переходу у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навчанні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від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початкової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до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основної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ланки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загальноосвітньої</a:t>
            </a:r>
            <a:r>
              <a:rPr lang="ru-RU" b="1" dirty="0">
                <a:latin typeface="Comic Sans MS" pitchFamily="66" charset="0"/>
                <a:hlinkClick r:id="rId3" action="ppaction://hlinkfile"/>
              </a:rPr>
              <a:t> </a:t>
            </a:r>
            <a:r>
              <a:rPr lang="ru-RU" b="1" dirty="0" err="1">
                <a:latin typeface="Comic Sans MS" pitchFamily="66" charset="0"/>
                <a:hlinkClick r:id="rId3" action="ppaction://hlinkfile"/>
              </a:rPr>
              <a:t>школи</a:t>
            </a:r>
            <a:endParaRPr lang="uk-UA" b="1" dirty="0"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653" y="2798553"/>
            <a:ext cx="228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</a:rPr>
              <a:t>2011 рік: </a:t>
            </a:r>
            <a:r>
              <a:rPr lang="uk-UA" b="1" dirty="0" smtClean="0">
                <a:solidFill>
                  <a:srgbClr val="262626"/>
                </a:solidFill>
                <a:latin typeface="Comic Sans MS" pitchFamily="66" charset="0"/>
                <a:hlinkClick r:id="rId4" action="ppaction://hlinkfile"/>
              </a:rPr>
              <a:t>Індивідуальні </a:t>
            </a:r>
            <a:r>
              <a:rPr lang="uk-UA" b="1" dirty="0">
                <a:solidFill>
                  <a:srgbClr val="262626"/>
                </a:solidFill>
                <a:latin typeface="Comic Sans MS" pitchFamily="66" charset="0"/>
                <a:hlinkClick r:id="rId4" action="ppaction://hlinkfile"/>
              </a:rPr>
              <a:t>освітні  маршрути як спосіб організації  роботи  з обдарованими дітьми</a:t>
            </a:r>
            <a:endParaRPr lang="uk-UA" b="1" dirty="0">
              <a:solidFill>
                <a:srgbClr val="262626"/>
              </a:solidFill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943200" y="5122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2011 рік: </a:t>
            </a:r>
            <a:r>
              <a:rPr lang="ru-RU" b="1" dirty="0" smtClean="0">
                <a:latin typeface="Comic Sans MS" pitchFamily="66" charset="0"/>
                <a:hlinkClick r:id="rId5" action="ppaction://hlinkfile"/>
              </a:rPr>
              <a:t>Школа </a:t>
            </a:r>
            <a:r>
              <a:rPr lang="ru-RU" b="1" dirty="0">
                <a:latin typeface="Comic Sans MS" pitchFamily="66" charset="0"/>
                <a:hlinkClick r:id="rId5" action="ppaction://hlinkfile"/>
              </a:rPr>
              <a:t>життєвого успіху – школа адаптована до умов сучасності</a:t>
            </a:r>
            <a:endParaRPr lang="uk-UA" b="1" dirty="0">
              <a:latin typeface="Comic Sans MS" pitchFamily="66" charset="0"/>
            </a:endParaRPr>
          </a:p>
        </p:txBody>
      </p:sp>
      <p:grpSp>
        <p:nvGrpSpPr>
          <p:cNvPr id="21" name="Group 22"/>
          <p:cNvGrpSpPr/>
          <p:nvPr/>
        </p:nvGrpSpPr>
        <p:grpSpPr>
          <a:xfrm>
            <a:off x="19250" y="36790"/>
            <a:ext cx="1815888" cy="2431171"/>
            <a:chOff x="3543300" y="1591943"/>
            <a:chExt cx="2057400" cy="2708434"/>
          </a:xfrm>
        </p:grpSpPr>
        <p:sp>
          <p:nvSpPr>
            <p:cNvPr id="22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    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7000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 fontScale="70000" lnSpcReduction="20000"/>
            </a:bodyPr>
            <a:lstStyle/>
            <a:p>
              <a:pPr algn="ctr">
                <a:lnSpc>
                  <a:spcPct val="80000"/>
                </a:lnSpc>
              </a:pPr>
              <a:r>
                <a:rPr lang="uk-UA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Друковані статті вчителів школи</a:t>
              </a:r>
              <a:endParaRPr lang="uk-UA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5" name="Oval 19">
              <a:hlinkClick r:id="rId6" action="ppaction://hlinksldjump" highlightClick="1"/>
            </p:cNvPr>
            <p:cNvSpPr/>
            <p:nvPr/>
          </p:nvSpPr>
          <p:spPr>
            <a:xfrm>
              <a:off x="3775716" y="2019198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/>
                <a:t>       </a:t>
              </a:r>
            </a:p>
          </p:txBody>
        </p:sp>
      </p:grpSp>
      <p:pic>
        <p:nvPicPr>
          <p:cNvPr id="3074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931" y="552694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13" y="3573016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728376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523" y="5301208"/>
            <a:ext cx="744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9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Розробка</a:t>
            </a:r>
            <a:r>
              <a:rPr lang="ru-RU" b="1" dirty="0"/>
              <a:t> та </a:t>
            </a:r>
            <a:r>
              <a:rPr lang="ru-RU" b="1" dirty="0" err="1"/>
              <a:t>впровадження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err="1"/>
              <a:t>індивідуальних</a:t>
            </a:r>
            <a:r>
              <a:rPr lang="ru-RU" b="1" dirty="0"/>
              <a:t> </a:t>
            </a:r>
            <a:r>
              <a:rPr lang="ru-RU" b="1" dirty="0" err="1"/>
              <a:t>освітніх</a:t>
            </a:r>
            <a:r>
              <a:rPr lang="ru-RU" b="1" dirty="0"/>
              <a:t>  </a:t>
            </a:r>
            <a:r>
              <a:rPr lang="ru-RU" b="1" dirty="0" err="1" smtClean="0"/>
              <a:t>маршрутів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latin typeface="Comic Sans MS" pitchFamily="66" charset="0"/>
              </a:rPr>
              <a:t>Автор: </a:t>
            </a:r>
            <a:r>
              <a:rPr lang="ru-RU" dirty="0" smtClean="0">
                <a:latin typeface="Comic Sans MS" pitchFamily="66" charset="0"/>
              </a:rPr>
              <a:t>Зубенко </a:t>
            </a:r>
            <a:r>
              <a:rPr lang="ru-RU" dirty="0" err="1" smtClean="0">
                <a:latin typeface="Comic Sans MS" pitchFamily="66" charset="0"/>
              </a:rPr>
              <a:t>Світлана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Віталіївна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>
                <a:latin typeface="Comic Sans MS" pitchFamily="66" charset="0"/>
              </a:rPr>
              <a:t>вчитель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української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мови</a:t>
            </a:r>
            <a:r>
              <a:rPr lang="ru-RU" dirty="0" smtClean="0">
                <a:latin typeface="Comic Sans MS" pitchFamily="66" charset="0"/>
              </a:rPr>
              <a:t> та </a:t>
            </a:r>
            <a:r>
              <a:rPr lang="ru-RU" dirty="0" err="1" smtClean="0">
                <a:latin typeface="Comic Sans MS" pitchFamily="66" charset="0"/>
              </a:rPr>
              <a:t>літератури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>
                <a:latin typeface="Comic Sans MS" pitchFamily="66" charset="0"/>
              </a:rPr>
              <a:t>ЗОШ І-ІІ ступенів №7, </a:t>
            </a:r>
            <a:r>
              <a:rPr lang="ru-RU" dirty="0" err="1">
                <a:latin typeface="Comic Sans MS" pitchFamily="66" charset="0"/>
              </a:rPr>
              <a:t>спеціаліст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вищої</a:t>
            </a:r>
            <a:r>
              <a:rPr lang="ru-RU" dirty="0">
                <a:latin typeface="Comic Sans MS" pitchFamily="66" charset="0"/>
              </a:rPr>
              <a:t> </a:t>
            </a:r>
            <a:r>
              <a:rPr lang="ru-RU" dirty="0" err="1">
                <a:latin typeface="Comic Sans MS" pitchFamily="66" charset="0"/>
              </a:rPr>
              <a:t>категорії</a:t>
            </a:r>
            <a:endParaRPr lang="ru-RU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b="1" dirty="0" err="1">
                <a:latin typeface="Comic Sans MS" pitchFamily="66" charset="0"/>
              </a:rPr>
              <a:t>Надруковано</a:t>
            </a:r>
            <a:r>
              <a:rPr lang="ru-RU" b="1" dirty="0">
                <a:latin typeface="Comic Sans MS" pitchFamily="66" charset="0"/>
              </a:rPr>
              <a:t>: </a:t>
            </a:r>
            <a:r>
              <a:rPr lang="ru-RU" dirty="0" smtClean="0">
                <a:latin typeface="Comic Sans MS" pitchFamily="66" charset="0"/>
              </a:rPr>
              <a:t>журнал «Школа», </a:t>
            </a:r>
            <a:r>
              <a:rPr lang="ru-RU" dirty="0">
                <a:latin typeface="Comic Sans MS" pitchFamily="66" charset="0"/>
              </a:rPr>
              <a:t>2012 </a:t>
            </a:r>
            <a:r>
              <a:rPr lang="ru-RU" dirty="0" smtClean="0">
                <a:latin typeface="Comic Sans MS" pitchFamily="66" charset="0"/>
              </a:rPr>
              <a:t>рік</a:t>
            </a:r>
          </a:p>
          <a:p>
            <a:pPr marL="0" indent="0">
              <a:buNone/>
            </a:pPr>
            <a:r>
              <a:rPr lang="ru-RU" b="1" dirty="0" err="1" smtClean="0">
                <a:latin typeface="Comic Sans MS" pitchFamily="66" charset="0"/>
              </a:rPr>
              <a:t>Анотація</a:t>
            </a:r>
            <a:r>
              <a:rPr lang="ru-RU" b="1" dirty="0">
                <a:latin typeface="Comic Sans MS" pitchFamily="66" charset="0"/>
              </a:rPr>
              <a:t>: </a:t>
            </a:r>
            <a:r>
              <a:rPr lang="ru-RU" dirty="0" smtClean="0">
                <a:latin typeface="Comic Sans MS" pitchFamily="66" charset="0"/>
              </a:rPr>
              <a:t>у </a:t>
            </a:r>
            <a:r>
              <a:rPr lang="ru-RU" dirty="0" err="1" smtClean="0">
                <a:latin typeface="Comic Sans MS" pitchFamily="66" charset="0"/>
              </a:rPr>
              <a:t>статті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розкрито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поняття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індивідуальні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освітні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маршрути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індивідуальні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освітні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програми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надано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рекомендації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щодо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впровадження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їх</a:t>
            </a:r>
            <a:r>
              <a:rPr lang="ru-RU" dirty="0" smtClean="0">
                <a:latin typeface="Comic Sans MS" pitchFamily="66" charset="0"/>
              </a:rPr>
              <a:t> у </a:t>
            </a:r>
            <a:r>
              <a:rPr lang="ru-RU" dirty="0" err="1" smtClean="0">
                <a:latin typeface="Comic Sans MS" pitchFamily="66" charset="0"/>
              </a:rPr>
              <a:t>діяльнісну</a:t>
            </a:r>
            <a:r>
              <a:rPr lang="ru-RU" dirty="0" smtClean="0">
                <a:latin typeface="Comic Sans MS" pitchFamily="66" charset="0"/>
              </a:rPr>
              <a:t> сферу педагога</a:t>
            </a:r>
            <a:endParaRPr lang="ru-RU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6</a:t>
            </a:fld>
            <a:endParaRPr kumimoji="0" lang="uk-UA"/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744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82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Comic Sans MS" pitchFamily="66" charset="0"/>
              </a:rPr>
              <a:t>Шляхи </a:t>
            </a:r>
            <a:r>
              <a:rPr lang="ru-RU" sz="2000" b="1" dirty="0" err="1">
                <a:latin typeface="Comic Sans MS" pitchFamily="66" charset="0"/>
              </a:rPr>
              <a:t>подолання</a:t>
            </a:r>
            <a:r>
              <a:rPr lang="ru-RU" sz="2000" b="1" dirty="0">
                <a:latin typeface="Comic Sans MS" pitchFamily="66" charset="0"/>
              </a:rPr>
              <a:t> проблем переходу у </a:t>
            </a:r>
            <a:r>
              <a:rPr lang="ru-RU" sz="2000" b="1" dirty="0" err="1">
                <a:latin typeface="Comic Sans MS" pitchFamily="66" charset="0"/>
              </a:rPr>
              <a:t>навчанні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від</a:t>
            </a:r>
            <a:r>
              <a:rPr lang="ru-RU" sz="2000" b="1" dirty="0">
                <a:latin typeface="Comic Sans MS" pitchFamily="66" charset="0"/>
              </a:rPr>
              <a:t> </a:t>
            </a:r>
            <a:r>
              <a:rPr lang="ru-RU" sz="2000" b="1" dirty="0" err="1">
                <a:latin typeface="Comic Sans MS" pitchFamily="66" charset="0"/>
              </a:rPr>
              <a:t>початкової</a:t>
            </a:r>
            <a:r>
              <a:rPr lang="ru-RU" sz="2000" b="1" dirty="0">
                <a:latin typeface="Comic Sans MS" pitchFamily="66" charset="0"/>
              </a:rPr>
              <a:t> до </a:t>
            </a:r>
            <a:r>
              <a:rPr lang="ru-RU" sz="2000" b="1" dirty="0" err="1">
                <a:latin typeface="Comic Sans MS" pitchFamily="66" charset="0"/>
              </a:rPr>
              <a:t>основної</a:t>
            </a:r>
            <a:r>
              <a:rPr lang="ru-RU" sz="2000" b="1" dirty="0">
                <a:latin typeface="Comic Sans MS" pitchFamily="66" charset="0"/>
              </a:rPr>
              <a:t> ланки </a:t>
            </a:r>
            <a:r>
              <a:rPr lang="ru-RU" sz="2000" b="1" dirty="0" err="1" smtClean="0">
                <a:latin typeface="Comic Sans MS" pitchFamily="66" charset="0"/>
              </a:rPr>
              <a:t>загальноосвітньої</a:t>
            </a:r>
            <a:r>
              <a:rPr lang="ru-RU" sz="2000" b="1" dirty="0" smtClean="0">
                <a:latin typeface="Comic Sans MS" pitchFamily="66" charset="0"/>
              </a:rPr>
              <a:t> </a:t>
            </a:r>
            <a:r>
              <a:rPr lang="ru-RU" sz="2000" b="1" dirty="0" err="1" smtClean="0">
                <a:latin typeface="Comic Sans MS" pitchFamily="66" charset="0"/>
              </a:rPr>
              <a:t>школи</a:t>
            </a:r>
            <a:endParaRPr lang="uk-UA" sz="2000" b="1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Бігун Майя Миколаївна, </a:t>
            </a:r>
            <a:r>
              <a:rPr lang="uk-UA" dirty="0">
                <a:latin typeface="Comic Sans MS" pitchFamily="66" charset="0"/>
              </a:rPr>
              <a:t>вчитель </a:t>
            </a:r>
            <a:r>
              <a:rPr lang="uk-UA" dirty="0" smtClean="0">
                <a:latin typeface="Comic Sans MS" pitchFamily="66" charset="0"/>
              </a:rPr>
              <a:t>початкових класів ЗОШ </a:t>
            </a:r>
            <a:r>
              <a:rPr lang="uk-UA" dirty="0">
                <a:latin typeface="Comic Sans MS" pitchFamily="66" charset="0"/>
              </a:rPr>
              <a:t>І-ІІ ступенів №7, </a:t>
            </a:r>
            <a:r>
              <a:rPr lang="uk-UA" dirty="0" smtClean="0">
                <a:latin typeface="Comic Sans MS" pitchFamily="66" charset="0"/>
              </a:rPr>
              <a:t>спеціаліст, старший учитель 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матеріали конференції «Наступність..»,2012 </a:t>
            </a:r>
            <a:r>
              <a:rPr lang="uk-UA" dirty="0">
                <a:latin typeface="Comic Sans MS" pitchFamily="66" charset="0"/>
              </a:rPr>
              <a:t>рік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Анотація</a:t>
            </a:r>
            <a:r>
              <a:rPr lang="uk-UA" dirty="0">
                <a:latin typeface="Comic Sans MS" pitchFamily="66" charset="0"/>
              </a:rPr>
              <a:t>: у статті розкрито поняття </a:t>
            </a:r>
            <a:r>
              <a:rPr lang="uk-UA" dirty="0" smtClean="0">
                <a:latin typeface="Comic Sans MS" pitchFamily="66" charset="0"/>
              </a:rPr>
              <a:t>наступність, </a:t>
            </a:r>
            <a:r>
              <a:rPr lang="uk-UA" dirty="0">
                <a:latin typeface="Comic Sans MS" pitchFamily="66" charset="0"/>
              </a:rPr>
              <a:t>надано рекомендації щодо </a:t>
            </a:r>
            <a:r>
              <a:rPr lang="uk-UA" dirty="0" smtClean="0">
                <a:latin typeface="Comic Sans MS" pitchFamily="66" charset="0"/>
              </a:rPr>
              <a:t>особливостей НВП у ІІ семестрі для вчителя 4 класу та вчителям-предметникам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640960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7</a:t>
            </a:fld>
            <a:endParaRPr kumimoji="0" lang="uk-UA" dirty="0"/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3" y="404664"/>
            <a:ext cx="744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42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Comic Sans MS" pitchFamily="66" charset="0"/>
              </a:rPr>
              <a:t>Індивідуальні освітні  маршрути як спосіб організації  роботи  з обдарованими </a:t>
            </a:r>
            <a:r>
              <a:rPr lang="uk-UA" dirty="0" smtClean="0">
                <a:latin typeface="Comic Sans MS" pitchFamily="66" charset="0"/>
              </a:rPr>
              <a:t>дітьми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Івасюк Людмила Миколаївна, </a:t>
            </a:r>
            <a:r>
              <a:rPr lang="uk-UA" dirty="0">
                <a:latin typeface="Comic Sans MS" pitchFamily="66" charset="0"/>
              </a:rPr>
              <a:t>вчитель у</a:t>
            </a:r>
            <a:r>
              <a:rPr lang="uk-UA" dirty="0" smtClean="0">
                <a:latin typeface="Comic Sans MS" pitchFamily="66" charset="0"/>
              </a:rPr>
              <a:t>країнської мови та літератури та світової літератури ЗОШ </a:t>
            </a:r>
            <a:r>
              <a:rPr lang="uk-UA" dirty="0">
                <a:latin typeface="Comic Sans MS" pitchFamily="66" charset="0"/>
              </a:rPr>
              <a:t>І-ІІ ступенів №7, </a:t>
            </a:r>
            <a:r>
              <a:rPr lang="uk-UA" dirty="0" smtClean="0">
                <a:latin typeface="Comic Sans MS" pitchFamily="66" charset="0"/>
              </a:rPr>
              <a:t>спеціаліст І категорії</a:t>
            </a:r>
          </a:p>
          <a:p>
            <a:pPr marL="0" indent="0">
              <a:buNone/>
            </a:pPr>
            <a:r>
              <a:rPr lang="uk-UA" b="1" dirty="0" smtClean="0">
                <a:latin typeface="Comic Sans MS" pitchFamily="66" charset="0"/>
              </a:rPr>
              <a:t>Надруковано</a:t>
            </a:r>
            <a:r>
              <a:rPr lang="uk-UA" b="1" dirty="0">
                <a:latin typeface="Comic Sans MS" pitchFamily="66" charset="0"/>
              </a:rPr>
              <a:t>: </a:t>
            </a:r>
            <a:r>
              <a:rPr lang="uk-UA" dirty="0" smtClean="0">
                <a:latin typeface="Comic Sans MS" pitchFamily="66" charset="0"/>
              </a:rPr>
              <a:t>журнал «Школа», 2012 </a:t>
            </a:r>
            <a:r>
              <a:rPr lang="uk-UA" dirty="0">
                <a:latin typeface="Comic Sans MS" pitchFamily="66" charset="0"/>
              </a:rPr>
              <a:t>рік</a:t>
            </a:r>
          </a:p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Анотація: </a:t>
            </a:r>
            <a:r>
              <a:rPr lang="uk-UA" dirty="0" smtClean="0">
                <a:latin typeface="Comic Sans MS" pitchFamily="66" charset="0"/>
              </a:rPr>
              <a:t>вчитель розкриває власний проект «Через навчання до душі дитини», показує можливості системного використання творчих завдань з метою реалізації компетентнісного та особистісно-орієнтованого підходів у навчальній діяльності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07504" y="6356350"/>
            <a:ext cx="8640960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8</a:t>
            </a:fld>
            <a:endParaRPr kumimoji="0" lang="uk-UA"/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470" y="188640"/>
            <a:ext cx="744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29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03020" cy="6858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omic Sans MS" pitchFamily="66" charset="0"/>
              </a:rPr>
              <a:t>Школа життєвого успіху – школа адаптована до умов сучасності</a:t>
            </a:r>
            <a:endParaRPr lang="uk-UA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Автор: </a:t>
            </a:r>
            <a:r>
              <a:rPr lang="uk-UA" dirty="0" smtClean="0">
                <a:latin typeface="Comic Sans MS" pitchFamily="66" charset="0"/>
              </a:rPr>
              <a:t>Леонова Людмила Миколаївна, директор школи, вчитель хімії </a:t>
            </a:r>
            <a:r>
              <a:rPr lang="uk-UA" dirty="0">
                <a:latin typeface="Comic Sans MS" pitchFamily="66" charset="0"/>
              </a:rPr>
              <a:t>ЗОШ І-ІІ ступенів №7, спеціаліст вищої </a:t>
            </a:r>
            <a:r>
              <a:rPr lang="uk-UA" dirty="0" smtClean="0">
                <a:latin typeface="Comic Sans MS" pitchFamily="66" charset="0"/>
              </a:rPr>
              <a:t>категорії, вчитель методист</a:t>
            </a:r>
            <a:endParaRPr lang="uk-UA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Надруковано: </a:t>
            </a:r>
            <a:r>
              <a:rPr lang="uk-UA" dirty="0">
                <a:latin typeface="Comic Sans MS" pitchFamily="66" charset="0"/>
              </a:rPr>
              <a:t>журнал «Школа», 2012 рік</a:t>
            </a:r>
          </a:p>
          <a:p>
            <a:pPr marL="0" indent="0">
              <a:buNone/>
            </a:pPr>
            <a:r>
              <a:rPr lang="uk-UA" b="1" dirty="0">
                <a:latin typeface="Comic Sans MS" pitchFamily="66" charset="0"/>
              </a:rPr>
              <a:t>Анотація: </a:t>
            </a:r>
            <a:r>
              <a:rPr lang="uk-UA" dirty="0">
                <a:latin typeface="Comic Sans MS" pitchFamily="66" charset="0"/>
              </a:rPr>
              <a:t>у статті розкрито </a:t>
            </a:r>
            <a:r>
              <a:rPr lang="uk-UA" dirty="0" smtClean="0">
                <a:latin typeface="Comic Sans MS" pitchFamily="66" charset="0"/>
              </a:rPr>
              <a:t>особливості інноваційної моделі «Школа життєвого успіху» та один з напрямків діяльності – створення класів повного дня</a:t>
            </a:r>
            <a:endParaRPr lang="uk-UA" dirty="0">
              <a:latin typeface="Comic Sans MS" pitchFamily="66" charset="0"/>
            </a:endParaRPr>
          </a:p>
          <a:p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568952" cy="365125"/>
          </a:xfrm>
        </p:spPr>
        <p:txBody>
          <a:bodyPr/>
          <a:lstStyle/>
          <a:p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Сучасні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заклади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</a:t>
            </a:r>
            <a:r>
              <a:rPr kumimoji="0" lang="ru-RU" b="1" dirty="0" err="1" smtClean="0">
                <a:solidFill>
                  <a:srgbClr val="FF0000"/>
                </a:solidFill>
                <a:latin typeface="Mistral" pitchFamily="66" charset="0"/>
              </a:rPr>
              <a:t>освіти</a:t>
            </a:r>
            <a:r>
              <a:rPr kumimoji="0" lang="ru-RU" b="1" dirty="0" smtClean="0">
                <a:solidFill>
                  <a:srgbClr val="FF0000"/>
                </a:solidFill>
                <a:latin typeface="Mistral" pitchFamily="66" charset="0"/>
              </a:rPr>
              <a:t> - 2013                        Ясинувата  ЗОШ №7                                    Школа життєвого успіху</a:t>
            </a:r>
            <a:endParaRPr kumimoji="0" lang="uk-UA" b="1" dirty="0">
              <a:solidFill>
                <a:srgbClr val="FF0000"/>
              </a:solidFill>
              <a:latin typeface="Mistral" pitchFamily="66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uk-UA" smtClean="0"/>
              <a:pPr/>
              <a:t>9</a:t>
            </a:fld>
            <a:endParaRPr kumimoji="0" lang="uk-UA" dirty="0"/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3220" y="260648"/>
            <a:ext cx="744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2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6E9352-F7F6-40A1-9D21-1B25A7EB4F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1270</Words>
  <Application>Microsoft Office PowerPoint</Application>
  <PresentationFormat>Екран (4:3)</PresentationFormat>
  <Paragraphs>166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IntroducingPowerPoint2010</vt:lpstr>
      <vt:lpstr>Найкраще від педагогів Ясинуватської загальноосвітньої школи І-ІІ ступенів №7 Ясинуватської міської ради</vt:lpstr>
      <vt:lpstr>Презентація PowerPoint</vt:lpstr>
      <vt:lpstr>Презентація PowerPoint</vt:lpstr>
      <vt:lpstr>Презентація PowerPoint</vt:lpstr>
      <vt:lpstr>Презентація PowerPoint</vt:lpstr>
      <vt:lpstr>Розробка та впровадження індивідуальних освітніх  маршрутів</vt:lpstr>
      <vt:lpstr>Шляхи подолання проблем переходу у навчанні від початкової до основної ланки загальноосвітньої школи</vt:lpstr>
      <vt:lpstr>Індивідуальні освітні  маршрути як спосіб організації  роботи  з обдарованими дітьми</vt:lpstr>
      <vt:lpstr>Школа життєвого успіху – школа адаптована до умов сучасності</vt:lpstr>
      <vt:lpstr>Презентація PowerPoint</vt:lpstr>
      <vt:lpstr>Комунікативно-ситуативні  завдання на уроках математики</vt:lpstr>
      <vt:lpstr>Компетентнісний потенціал освітньої галузі української мови та літератури засобами індивідуальних освітніх маршрутів</vt:lpstr>
      <vt:lpstr>«Школа життєвого успіху » - втілення  здоров’язберігаючих ідей В. О. Сухомлинського</vt:lpstr>
      <vt:lpstr>Школа життєвого успіху – шлях до самореалізації дитини</vt:lpstr>
      <vt:lpstr>Турбота про здоров’я і фізичне виховання школярів у педагогічній спадщині В. Сухомлинського</vt:lpstr>
      <vt:lpstr>Бессонная ночь  молодого педагога</vt:lpstr>
      <vt:lpstr>Презентація PowerPoint</vt:lpstr>
      <vt:lpstr>Презентація PowerPoint</vt:lpstr>
      <vt:lpstr>Кращі сторінки лише пишуться…….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2012-12-24T17:25:18Z</dcterms:created>
  <dcterms:modified xsi:type="dcterms:W3CDTF">2013-01-11T11:14:15Z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